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79" r:id="rId3"/>
    <p:sldId id="315" r:id="rId4"/>
    <p:sldId id="258" r:id="rId5"/>
    <p:sldId id="286" r:id="rId6"/>
    <p:sldId id="293" r:id="rId7"/>
    <p:sldId id="257" r:id="rId8"/>
    <p:sldId id="280" r:id="rId9"/>
    <p:sldId id="317" r:id="rId10"/>
    <p:sldId id="287" r:id="rId11"/>
    <p:sldId id="276" r:id="rId12"/>
    <p:sldId id="292" r:id="rId13"/>
    <p:sldId id="312" r:id="rId14"/>
    <p:sldId id="311" r:id="rId15"/>
  </p:sldIdLst>
  <p:sldSz cx="18288000" cy="10287000"/>
  <p:notesSz cx="6858000" cy="9144000"/>
  <p:embeddedFontLst>
    <p:embeddedFont>
      <p:font typeface="Cambria" panose="02040503050406030204" pitchFamily="18" charset="0"/>
      <p:regular r:id="rId17"/>
      <p:bold r:id="rId18"/>
      <p:italic r:id="rId19"/>
      <p:boldItalic r:id="rId20"/>
    </p:embeddedFont>
    <p:embeddedFont>
      <p:font typeface="Century Gothic" panose="020B0502020202020204" pitchFamily="34" charset="0"/>
      <p:regular r:id="rId21"/>
      <p:bold r:id="rId22"/>
      <p:italic r:id="rId23"/>
      <p:boldItalic r:id="rId24"/>
    </p:embeddedFont>
    <p:embeddedFont>
      <p:font typeface="Century Gothic Paneuropean" panose="02040503050406030204" pitchFamily="18" charset="0"/>
      <p:regular r:id="rId25"/>
    </p:embeddedFont>
    <p:embeddedFont>
      <p:font typeface="Century Gothic Paneuropean Bold" panose="020405030504060A0204" pitchFamily="18" charset="0"/>
      <p:regular r:id="rId26"/>
      <p:bold r:id="rId26"/>
      <p:italic r:id="rId27"/>
    </p:embeddedFont>
    <p:embeddedFont>
      <p:font typeface="League Spartan" panose="020405030504060A0204" pitchFamily="18" charset="0"/>
      <p:regular r:id="rId26"/>
      <p:bold r:id="rId26"/>
      <p: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056" autoAdjust="0"/>
    <p:restoredTop sz="94694" autoAdjust="0"/>
  </p:normalViewPr>
  <p:slideViewPr>
    <p:cSldViewPr>
      <p:cViewPr varScale="1">
        <p:scale>
          <a:sx n="80" d="100"/>
          <a:sy n="80" d="100"/>
        </p:scale>
        <p:origin x="1304" y="22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font" Target="fonts/font3.fntdata"/><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font" Target="fonts/font11.fntdata"/><Relationship Id="rId30"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20B5D8D-340D-4397-B72F-823C6B121BFD}"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7218946-765C-4E52-84F6-0A4BF6C53692}">
      <dgm:prSet/>
      <dgm:spPr/>
      <dgm:t>
        <a:bodyPr/>
        <a:lstStyle/>
        <a:p>
          <a:r>
            <a:rPr lang="en-US" b="0" i="0" u="none" dirty="0"/>
            <a:t>Range is estimated between 450-2000 strs in the unincorporated parts of the county </a:t>
          </a:r>
        </a:p>
      </dgm:t>
    </dgm:pt>
    <dgm:pt modelId="{6DBAB64D-6806-4AC5-82DD-937791AFC783}" type="parTrans" cxnId="{DFC12621-73F6-40E8-9E33-CFB963712DD9}">
      <dgm:prSet/>
      <dgm:spPr/>
      <dgm:t>
        <a:bodyPr/>
        <a:lstStyle/>
        <a:p>
          <a:endParaRPr lang="en-US"/>
        </a:p>
      </dgm:t>
    </dgm:pt>
    <dgm:pt modelId="{A624A1F3-41EF-4E35-949F-BEDB865F3F4D}" type="sibTrans" cxnId="{DFC12621-73F6-40E8-9E33-CFB963712DD9}">
      <dgm:prSet/>
      <dgm:spPr/>
      <dgm:t>
        <a:bodyPr/>
        <a:lstStyle/>
        <a:p>
          <a:endParaRPr lang="en-US"/>
        </a:p>
      </dgm:t>
    </dgm:pt>
    <dgm:pt modelId="{15386527-5DD2-934C-83EE-3CDFB7C0A1D9}" type="pres">
      <dgm:prSet presAssocID="{820B5D8D-340D-4397-B72F-823C6B121BFD}" presName="linear" presStyleCnt="0">
        <dgm:presLayoutVars>
          <dgm:animLvl val="lvl"/>
          <dgm:resizeHandles val="exact"/>
        </dgm:presLayoutVars>
      </dgm:prSet>
      <dgm:spPr/>
    </dgm:pt>
    <dgm:pt modelId="{D3953745-38D5-D142-8978-FDBC2470591E}" type="pres">
      <dgm:prSet presAssocID="{E7218946-765C-4E52-84F6-0A4BF6C53692}" presName="parentText" presStyleLbl="node1" presStyleIdx="0" presStyleCnt="1" custLinFactNeighborY="-74740">
        <dgm:presLayoutVars>
          <dgm:chMax val="0"/>
          <dgm:bulletEnabled val="1"/>
        </dgm:presLayoutVars>
      </dgm:prSet>
      <dgm:spPr/>
    </dgm:pt>
  </dgm:ptLst>
  <dgm:cxnLst>
    <dgm:cxn modelId="{DFC12621-73F6-40E8-9E33-CFB963712DD9}" srcId="{820B5D8D-340D-4397-B72F-823C6B121BFD}" destId="{E7218946-765C-4E52-84F6-0A4BF6C53692}" srcOrd="0" destOrd="0" parTransId="{6DBAB64D-6806-4AC5-82DD-937791AFC783}" sibTransId="{A624A1F3-41EF-4E35-949F-BEDB865F3F4D}"/>
    <dgm:cxn modelId="{98EA145D-07DF-FA4F-9C43-0736DDE8824D}" type="presOf" srcId="{E7218946-765C-4E52-84F6-0A4BF6C53692}" destId="{D3953745-38D5-D142-8978-FDBC2470591E}" srcOrd="0" destOrd="0" presId="urn:microsoft.com/office/officeart/2005/8/layout/vList2"/>
    <dgm:cxn modelId="{7E263DD3-2797-4740-BCEB-DEB06852275D}" type="presOf" srcId="{820B5D8D-340D-4397-B72F-823C6B121BFD}" destId="{15386527-5DD2-934C-83EE-3CDFB7C0A1D9}" srcOrd="0" destOrd="0" presId="urn:microsoft.com/office/officeart/2005/8/layout/vList2"/>
    <dgm:cxn modelId="{9F2E5A76-FB27-7945-8A6A-F6E1C376492D}" type="presParOf" srcId="{15386527-5DD2-934C-83EE-3CDFB7C0A1D9}" destId="{D3953745-38D5-D142-8978-FDBC2470591E}"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3953745-38D5-D142-8978-FDBC2470591E}">
      <dsp:nvSpPr>
        <dsp:cNvPr id="0" name=""/>
        <dsp:cNvSpPr/>
      </dsp:nvSpPr>
      <dsp:spPr>
        <a:xfrm>
          <a:off x="0" y="533396"/>
          <a:ext cx="16456951" cy="25857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l" defTabSz="2889250">
            <a:lnSpc>
              <a:spcPct val="90000"/>
            </a:lnSpc>
            <a:spcBef>
              <a:spcPct val="0"/>
            </a:spcBef>
            <a:spcAft>
              <a:spcPct val="35000"/>
            </a:spcAft>
            <a:buNone/>
          </a:pPr>
          <a:r>
            <a:rPr lang="en-US" sz="6500" b="0" i="0" u="none" kern="1200" dirty="0"/>
            <a:t>Range is estimated between 450-2000 strs in the unincorporated parts of the county </a:t>
          </a:r>
        </a:p>
      </dsp:txBody>
      <dsp:txXfrm>
        <a:off x="126223" y="659619"/>
        <a:ext cx="16204505" cy="233325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D497C0-E393-EC4D-8B9E-0896A36851A3}" type="datetimeFigureOut">
              <a:rPr lang="en-US" smtClean="0"/>
              <a:t>7/28/25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3062EC-1240-DA49-9205-87C614B0F677}" type="slidenum">
              <a:rPr lang="en-US" smtClean="0"/>
              <a:t>‹#›</a:t>
            </a:fld>
            <a:endParaRPr lang="en-US"/>
          </a:p>
        </p:txBody>
      </p:sp>
    </p:spTree>
    <p:extLst>
      <p:ext uri="{BB962C8B-B14F-4D97-AF65-F5344CB8AC3E}">
        <p14:creationId xmlns:p14="http://schemas.microsoft.com/office/powerpoint/2010/main" val="909779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062EC-1240-DA49-9205-87C614B0F677}" type="slidenum">
              <a:rPr lang="en-US" smtClean="0"/>
              <a:t>1</a:t>
            </a:fld>
            <a:endParaRPr lang="en-US"/>
          </a:p>
        </p:txBody>
      </p:sp>
    </p:spTree>
    <p:extLst>
      <p:ext uri="{BB962C8B-B14F-4D97-AF65-F5344CB8AC3E}">
        <p14:creationId xmlns:p14="http://schemas.microsoft.com/office/powerpoint/2010/main" val="19750904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062EC-1240-DA49-9205-87C614B0F677}" type="slidenum">
              <a:rPr lang="en-US" smtClean="0"/>
              <a:t>2</a:t>
            </a:fld>
            <a:endParaRPr lang="en-US"/>
          </a:p>
        </p:txBody>
      </p:sp>
    </p:spTree>
    <p:extLst>
      <p:ext uri="{BB962C8B-B14F-4D97-AF65-F5344CB8AC3E}">
        <p14:creationId xmlns:p14="http://schemas.microsoft.com/office/powerpoint/2010/main" val="3672930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51594A-4FC0-708A-1294-3C23C141AF3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BAAC7-E3C6-A734-DCF9-DCC7479725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E3C8A3-0945-DABE-555A-E18ACFAD53A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F520D3A-14C4-DAA3-3FEA-4F0F67F4A514}"/>
              </a:ext>
            </a:extLst>
          </p:cNvPr>
          <p:cNvSpPr>
            <a:spLocks noGrp="1"/>
          </p:cNvSpPr>
          <p:nvPr>
            <p:ph type="sldNum" sz="quarter" idx="5"/>
          </p:nvPr>
        </p:nvSpPr>
        <p:spPr/>
        <p:txBody>
          <a:bodyPr/>
          <a:lstStyle/>
          <a:p>
            <a:fld id="{E43062EC-1240-DA49-9205-87C614B0F677}" type="slidenum">
              <a:rPr lang="en-US" smtClean="0"/>
              <a:t>3</a:t>
            </a:fld>
            <a:endParaRPr lang="en-US"/>
          </a:p>
        </p:txBody>
      </p:sp>
    </p:spTree>
    <p:extLst>
      <p:ext uri="{BB962C8B-B14F-4D97-AF65-F5344CB8AC3E}">
        <p14:creationId xmlns:p14="http://schemas.microsoft.com/office/powerpoint/2010/main" val="3005579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C20F3F-3F7A-BBDF-9193-7FE1C6BCCE0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45DC14-3162-5893-F61F-6A84B6AC72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9D85CA-1471-00B5-4146-0D90C8243C9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0CECE89-34D5-765A-9AB2-AE9D50E6D0FF}"/>
              </a:ext>
            </a:extLst>
          </p:cNvPr>
          <p:cNvSpPr>
            <a:spLocks noGrp="1"/>
          </p:cNvSpPr>
          <p:nvPr>
            <p:ph type="sldNum" sz="quarter" idx="5"/>
          </p:nvPr>
        </p:nvSpPr>
        <p:spPr/>
        <p:txBody>
          <a:bodyPr/>
          <a:lstStyle/>
          <a:p>
            <a:fld id="{E43062EC-1240-DA49-9205-87C614B0F677}" type="slidenum">
              <a:rPr lang="en-US" smtClean="0"/>
              <a:t>5</a:t>
            </a:fld>
            <a:endParaRPr lang="en-US"/>
          </a:p>
        </p:txBody>
      </p:sp>
    </p:spTree>
    <p:extLst>
      <p:ext uri="{BB962C8B-B14F-4D97-AF65-F5344CB8AC3E}">
        <p14:creationId xmlns:p14="http://schemas.microsoft.com/office/powerpoint/2010/main" val="129673989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
        <p:cNvGrpSpPr/>
        <p:nvPr/>
      </p:nvGrpSpPr>
      <p:grpSpPr>
        <a:xfrm>
          <a:off x="0" y="0"/>
          <a:ext cx="0" cy="0"/>
          <a:chOff x="0" y="0"/>
          <a:chExt cx="0" cy="0"/>
        </a:xfrm>
      </p:grpSpPr>
      <p:sp>
        <p:nvSpPr>
          <p:cNvPr id="31" name="Google Shape;31;p3:notes"/>
          <p:cNvSpPr txBox="1">
            <a:spLocks noGrp="1"/>
          </p:cNvSpPr>
          <p:nvPr>
            <p:ph type="body" idx="1"/>
          </p:nvPr>
        </p:nvSpPr>
        <p:spPr>
          <a:xfrm>
            <a:off x="777225" y="4777725"/>
            <a:ext cx="6217900" cy="4526275"/>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 name="Google Shape;32;p3:notes"/>
          <p:cNvSpPr>
            <a:spLocks noGrp="1" noRot="1" noChangeAspect="1"/>
          </p:cNvSpPr>
          <p:nvPr>
            <p:ph type="sldImg" idx="2"/>
          </p:nvPr>
        </p:nvSpPr>
        <p:spPr>
          <a:xfrm>
            <a:off x="533400" y="754063"/>
            <a:ext cx="6705600" cy="37719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062EC-1240-DA49-9205-87C614B0F677}" type="slidenum">
              <a:rPr lang="en-US" smtClean="0"/>
              <a:t>7</a:t>
            </a:fld>
            <a:endParaRPr lang="en-US"/>
          </a:p>
        </p:txBody>
      </p:sp>
    </p:spTree>
    <p:extLst>
      <p:ext uri="{BB962C8B-B14F-4D97-AF65-F5344CB8AC3E}">
        <p14:creationId xmlns:p14="http://schemas.microsoft.com/office/powerpoint/2010/main" val="11364257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337C5-8423-3D96-ADED-5CA638E25C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DE067-972E-DDE5-C126-B664C80243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F87E02-8C1B-B50F-7FDC-19494FFEDA5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A91BD7B-53ED-EE82-88D8-3A5DBC55F90E}"/>
              </a:ext>
            </a:extLst>
          </p:cNvPr>
          <p:cNvSpPr>
            <a:spLocks noGrp="1"/>
          </p:cNvSpPr>
          <p:nvPr>
            <p:ph type="sldNum" sz="quarter" idx="5"/>
          </p:nvPr>
        </p:nvSpPr>
        <p:spPr/>
        <p:txBody>
          <a:bodyPr/>
          <a:lstStyle/>
          <a:p>
            <a:fld id="{E43062EC-1240-DA49-9205-87C614B0F677}" type="slidenum">
              <a:rPr lang="en-US" smtClean="0"/>
              <a:t>10</a:t>
            </a:fld>
            <a:endParaRPr lang="en-US"/>
          </a:p>
        </p:txBody>
      </p:sp>
    </p:spTree>
    <p:extLst>
      <p:ext uri="{BB962C8B-B14F-4D97-AF65-F5344CB8AC3E}">
        <p14:creationId xmlns:p14="http://schemas.microsoft.com/office/powerpoint/2010/main" val="24176389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43062EC-1240-DA49-9205-87C614B0F677}" type="slidenum">
              <a:rPr lang="en-US" smtClean="0"/>
              <a:t>11</a:t>
            </a:fld>
            <a:endParaRPr lang="en-US"/>
          </a:p>
        </p:txBody>
      </p:sp>
    </p:spTree>
    <p:extLst>
      <p:ext uri="{BB962C8B-B14F-4D97-AF65-F5344CB8AC3E}">
        <p14:creationId xmlns:p14="http://schemas.microsoft.com/office/powerpoint/2010/main" val="12955886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5C113-220D-5FED-011E-7B5E8B4BB3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35038F-5CBB-E1F9-8CC4-B0ECBFAF9F8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9F034-AE0A-91BF-9D1D-CFF5161EFED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D4B3A65-4AA7-5DDD-7E87-74B4822B0C0D}"/>
              </a:ext>
            </a:extLst>
          </p:cNvPr>
          <p:cNvSpPr>
            <a:spLocks noGrp="1"/>
          </p:cNvSpPr>
          <p:nvPr>
            <p:ph type="sldNum" sz="quarter" idx="5"/>
          </p:nvPr>
        </p:nvSpPr>
        <p:spPr/>
        <p:txBody>
          <a:bodyPr/>
          <a:lstStyle/>
          <a:p>
            <a:fld id="{E43062EC-1240-DA49-9205-87C614B0F677}" type="slidenum">
              <a:rPr lang="en-US" smtClean="0"/>
              <a:t>12</a:t>
            </a:fld>
            <a:endParaRPr lang="en-US"/>
          </a:p>
        </p:txBody>
      </p:sp>
    </p:spTree>
    <p:extLst>
      <p:ext uri="{BB962C8B-B14F-4D97-AF65-F5344CB8AC3E}">
        <p14:creationId xmlns:p14="http://schemas.microsoft.com/office/powerpoint/2010/main" val="56838148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F1011A-ED91-2B3A-1844-DB393EA87B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C3E419-B6E3-34D1-E5AB-4EC94C09BD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9B7594-2106-C496-EB97-9339CE6B1B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D4CEAEB-4615-B5A3-9311-1AC765920775}"/>
              </a:ext>
            </a:extLst>
          </p:cNvPr>
          <p:cNvSpPr>
            <a:spLocks noGrp="1"/>
          </p:cNvSpPr>
          <p:nvPr>
            <p:ph type="sldNum" sz="quarter" idx="5"/>
          </p:nvPr>
        </p:nvSpPr>
        <p:spPr/>
        <p:txBody>
          <a:bodyPr/>
          <a:lstStyle/>
          <a:p>
            <a:fld id="{E43062EC-1240-DA49-9205-87C614B0F677}" type="slidenum">
              <a:rPr lang="en-US" smtClean="0"/>
              <a:t>13</a:t>
            </a:fld>
            <a:endParaRPr lang="en-US"/>
          </a:p>
        </p:txBody>
      </p:sp>
    </p:spTree>
    <p:extLst>
      <p:ext uri="{BB962C8B-B14F-4D97-AF65-F5344CB8AC3E}">
        <p14:creationId xmlns:p14="http://schemas.microsoft.com/office/powerpoint/2010/main" val="7721226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B7243-7CDB-D6B6-9A82-647885E16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645A48-E518-D58E-C6AA-D21A7E5DD9B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C6E1F7-C04B-B3A6-9B73-2320437D33E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C4BB4D2D-EA39-FF72-A90E-FB11C2614DD8}"/>
              </a:ext>
            </a:extLst>
          </p:cNvPr>
          <p:cNvSpPr>
            <a:spLocks noGrp="1"/>
          </p:cNvSpPr>
          <p:nvPr>
            <p:ph type="sldNum" sz="quarter" idx="5"/>
          </p:nvPr>
        </p:nvSpPr>
        <p:spPr/>
        <p:txBody>
          <a:bodyPr/>
          <a:lstStyle/>
          <a:p>
            <a:fld id="{E43062EC-1240-DA49-9205-87C614B0F677}" type="slidenum">
              <a:rPr lang="en-US" smtClean="0"/>
              <a:t>14</a:t>
            </a:fld>
            <a:endParaRPr lang="en-US"/>
          </a:p>
        </p:txBody>
      </p:sp>
    </p:spTree>
    <p:extLst>
      <p:ext uri="{BB962C8B-B14F-4D97-AF65-F5344CB8AC3E}">
        <p14:creationId xmlns:p14="http://schemas.microsoft.com/office/powerpoint/2010/main" val="35748471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7/28/25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7/28/25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7/28/25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7/28/25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7/28/25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Default" type="tx">
  <p:cSld name="Default">
    <p:spTree>
      <p:nvGrpSpPr>
        <p:cNvPr id="1" name="Shape 11"/>
        <p:cNvGrpSpPr/>
        <p:nvPr/>
      </p:nvGrpSpPr>
      <p:grpSpPr>
        <a:xfrm>
          <a:off x="0" y="0"/>
          <a:ext cx="0" cy="0"/>
          <a:chOff x="0" y="0"/>
          <a:chExt cx="0" cy="0"/>
        </a:xfrm>
      </p:grpSpPr>
      <p:sp>
        <p:nvSpPr>
          <p:cNvPr id="12" name="Google Shape;12;p23"/>
          <p:cNvSpPr txBox="1">
            <a:spLocks noGrp="1"/>
          </p:cNvSpPr>
          <p:nvPr>
            <p:ph type="title"/>
          </p:nvPr>
        </p:nvSpPr>
        <p:spPr>
          <a:xfrm>
            <a:off x="914344" y="930053"/>
            <a:ext cx="16457526" cy="677108"/>
          </a:xfrm>
          <a:prstGeom prst="rect">
            <a:avLst/>
          </a:prstGeom>
          <a:noFill/>
          <a:ln>
            <a:noFill/>
          </a:ln>
        </p:spPr>
        <p:txBody>
          <a:bodyPr spcFirstLastPara="1" wrap="square" lIns="0" tIns="0" rIns="0" bIns="0" anchor="ctr" anchorCtr="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3"/>
          <p:cNvSpPr txBox="1">
            <a:spLocks noGrp="1"/>
          </p:cNvSpPr>
          <p:nvPr>
            <p:ph type="body" idx="1"/>
          </p:nvPr>
        </p:nvSpPr>
        <p:spPr>
          <a:xfrm>
            <a:off x="914344" y="2406598"/>
            <a:ext cx="16457526" cy="5965228"/>
          </a:xfrm>
          <a:prstGeom prst="rect">
            <a:avLst/>
          </a:prstGeom>
          <a:noFill/>
          <a:ln>
            <a:noFill/>
          </a:ln>
        </p:spPr>
        <p:txBody>
          <a:bodyPr spcFirstLastPara="1" wrap="square" lIns="0" tIns="0" rIns="0" bIns="0" anchor="t" anchorCtr="0">
            <a:normAutofit/>
          </a:bodyPr>
          <a:lstStyle>
            <a:lvl1pPr marL="829407" lvl="0" indent="-414703" algn="l">
              <a:spcBef>
                <a:spcPts val="0"/>
              </a:spcBef>
              <a:spcAft>
                <a:spcPts val="0"/>
              </a:spcAft>
              <a:buSzPts val="1400"/>
              <a:buNone/>
              <a:defRPr/>
            </a:lvl1pPr>
            <a:lvl2pPr marL="1658813" lvl="1" indent="-414703" algn="l">
              <a:spcBef>
                <a:spcPts val="0"/>
              </a:spcBef>
              <a:spcAft>
                <a:spcPts val="0"/>
              </a:spcAft>
              <a:buSzPts val="1400"/>
              <a:buNone/>
              <a:defRPr/>
            </a:lvl2pPr>
            <a:lvl3pPr marL="2488220" lvl="2" indent="-414703" algn="l">
              <a:spcBef>
                <a:spcPts val="0"/>
              </a:spcBef>
              <a:spcAft>
                <a:spcPts val="0"/>
              </a:spcAft>
              <a:buSzPts val="1400"/>
              <a:buNone/>
              <a:defRPr/>
            </a:lvl3pPr>
            <a:lvl4pPr marL="3317626" lvl="3" indent="-414703" algn="l">
              <a:spcBef>
                <a:spcPts val="0"/>
              </a:spcBef>
              <a:spcAft>
                <a:spcPts val="0"/>
              </a:spcAft>
              <a:buSzPts val="1400"/>
              <a:buNone/>
              <a:defRPr/>
            </a:lvl4pPr>
            <a:lvl5pPr marL="4147033" lvl="4" indent="-414703" algn="l">
              <a:spcBef>
                <a:spcPts val="0"/>
              </a:spcBef>
              <a:spcAft>
                <a:spcPts val="0"/>
              </a:spcAft>
              <a:buSzPts val="1400"/>
              <a:buNone/>
              <a:defRPr/>
            </a:lvl5pPr>
            <a:lvl6pPr marL="4976439" lvl="5" indent="-414703" algn="l">
              <a:spcBef>
                <a:spcPts val="0"/>
              </a:spcBef>
              <a:spcAft>
                <a:spcPts val="0"/>
              </a:spcAft>
              <a:buSzPts val="1400"/>
              <a:buNone/>
              <a:defRPr/>
            </a:lvl6pPr>
            <a:lvl7pPr marL="5805846" lvl="6" indent="-414703" algn="l">
              <a:spcBef>
                <a:spcPts val="0"/>
              </a:spcBef>
              <a:spcAft>
                <a:spcPts val="0"/>
              </a:spcAft>
              <a:buSzPts val="1400"/>
              <a:buNone/>
              <a:defRPr/>
            </a:lvl7pPr>
            <a:lvl8pPr marL="6635252" lvl="7" indent="-414703" algn="l">
              <a:spcBef>
                <a:spcPts val="0"/>
              </a:spcBef>
              <a:spcAft>
                <a:spcPts val="0"/>
              </a:spcAft>
              <a:buSzPts val="1400"/>
              <a:buNone/>
              <a:defRPr/>
            </a:lvl8pPr>
            <a:lvl9pPr marL="7464659" lvl="8" indent="-414703" algn="l">
              <a:spcBef>
                <a:spcPts val="0"/>
              </a:spcBef>
              <a:spcAft>
                <a:spcPts val="0"/>
              </a:spcAft>
              <a:buSzPts val="1400"/>
              <a:buNone/>
              <a:defRPr/>
            </a:lvl9pPr>
          </a:lstStyle>
          <a:p>
            <a:endParaRPr/>
          </a:p>
        </p:txBody>
      </p:sp>
      <p:sp>
        <p:nvSpPr>
          <p:cNvPr id="14" name="Google Shape;14;p23"/>
          <p:cNvSpPr txBox="1">
            <a:spLocks noGrp="1"/>
          </p:cNvSpPr>
          <p:nvPr>
            <p:ph type="ftr" idx="11"/>
          </p:nvPr>
        </p:nvSpPr>
        <p:spPr>
          <a:xfrm>
            <a:off x="6254108" y="9370385"/>
            <a:ext cx="5796283" cy="708591"/>
          </a:xfrm>
          <a:prstGeom prst="rect">
            <a:avLst/>
          </a:prstGeom>
          <a:noFill/>
          <a:ln>
            <a:noFill/>
          </a:ln>
        </p:spPr>
        <p:txBody>
          <a:bodyPr spcFirstLastPara="1" wrap="square" lIns="0" tIns="0" rIns="0" bIns="0" anchor="t" anchorCtr="0">
            <a:noAutofit/>
          </a:bodyPr>
          <a:lstStyle>
            <a:lvl1pPr lvl="0" algn="ctr">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3"/>
          <p:cNvSpPr txBox="1">
            <a:spLocks noGrp="1"/>
          </p:cNvSpPr>
          <p:nvPr>
            <p:ph type="sldNum" idx="12"/>
          </p:nvPr>
        </p:nvSpPr>
        <p:spPr>
          <a:xfrm>
            <a:off x="13111683" y="9370385"/>
            <a:ext cx="4260187" cy="708591"/>
          </a:xfrm>
          <a:prstGeom prst="rect">
            <a:avLst/>
          </a:prstGeom>
          <a:noFill/>
          <a:ln>
            <a:noFill/>
          </a:ln>
        </p:spPr>
        <p:txBody>
          <a:bodyPr spcFirstLastPara="1" wrap="square" lIns="0" tIns="0" rIns="0" bIns="0" anchor="t" anchorCtr="0">
            <a:noAutofit/>
          </a:bodyPr>
          <a:lstStyle>
            <a:lvl1pPr marL="0" lvl="0"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1pPr>
            <a:lvl2pPr marL="0" lvl="1"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2pPr>
            <a:lvl3pPr marL="0" lvl="2"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3pPr>
            <a:lvl4pPr marL="0" lvl="3"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4pPr>
            <a:lvl5pPr marL="0" lvl="4"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5pPr>
            <a:lvl6pPr marL="0" lvl="5"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6pPr>
            <a:lvl7pPr marL="0" lvl="6"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7pPr>
            <a:lvl8pPr marL="0" lvl="7"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8pPr>
            <a:lvl9pPr marL="0" lvl="8" indent="0" algn="r">
              <a:spcBef>
                <a:spcPts val="0"/>
              </a:spcBef>
              <a:buClr>
                <a:srgbClr val="FFFFFF"/>
              </a:buClr>
              <a:buSzPts val="1400"/>
              <a:buFont typeface="Times New Roman"/>
              <a:buNone/>
              <a:defRPr sz="2540" b="0" u="none" strike="noStrike">
                <a:solidFill>
                  <a:srgbClr val="FFFFFF"/>
                </a:solidFill>
                <a:latin typeface="Times New Roman"/>
                <a:ea typeface="Times New Roman"/>
                <a:cs typeface="Times New Roman"/>
                <a:sym typeface="Times New Roman"/>
              </a:defRPr>
            </a:lvl9pPr>
          </a:lstStyle>
          <a:p>
            <a:fld id="{00000000-1234-1234-1234-123412341234}" type="slidenum">
              <a:rPr lang="en-US" smtClean="0"/>
              <a:pPr/>
              <a:t>‹#›</a:t>
            </a:fld>
            <a:endParaRPr lang="en-US"/>
          </a:p>
        </p:txBody>
      </p:sp>
      <p:sp>
        <p:nvSpPr>
          <p:cNvPr id="16" name="Google Shape;16;p23"/>
          <p:cNvSpPr txBox="1">
            <a:spLocks noGrp="1"/>
          </p:cNvSpPr>
          <p:nvPr>
            <p:ph type="dt" idx="10"/>
          </p:nvPr>
        </p:nvSpPr>
        <p:spPr>
          <a:xfrm>
            <a:off x="914343" y="9370385"/>
            <a:ext cx="4260187" cy="708591"/>
          </a:xfrm>
          <a:prstGeom prst="rect">
            <a:avLst/>
          </a:prstGeom>
          <a:noFill/>
          <a:ln>
            <a:noFill/>
          </a:ln>
        </p:spPr>
        <p:txBody>
          <a:bodyPr spcFirstLastPara="1" wrap="square" lIns="0" tIns="0" rIns="0" bIns="0" anchor="t" anchorCtr="0">
            <a:noAutofit/>
          </a:bodyPr>
          <a:lstStyle>
            <a:lvl1pPr lvl="0" algn="l">
              <a:spcBef>
                <a:spcPts val="0"/>
              </a:spcBef>
              <a:spcAft>
                <a:spcPts val="0"/>
              </a:spcAft>
              <a:buClr>
                <a:srgbClr val="FFFFFF"/>
              </a:buClr>
              <a:buSzPts val="18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2073566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7/28/25</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8.png"/><Relationship Id="rId7" Type="http://schemas.openxmlformats.org/officeDocument/2006/relationships/diagramColors" Target="../diagrams/colors1.xml"/><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2.png"/><Relationship Id="rId5" Type="http://schemas.openxmlformats.org/officeDocument/2006/relationships/image" Target="../media/image14.sv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6042" y="-3273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a:p>
        </p:txBody>
      </p:sp>
      <p:grpSp>
        <p:nvGrpSpPr>
          <p:cNvPr id="3" name="Group 3"/>
          <p:cNvGrpSpPr/>
          <p:nvPr/>
        </p:nvGrpSpPr>
        <p:grpSpPr>
          <a:xfrm>
            <a:off x="0" y="6786052"/>
            <a:ext cx="18727580" cy="3474234"/>
            <a:chOff x="0" y="0"/>
            <a:chExt cx="4932367" cy="915025"/>
          </a:xfrm>
        </p:grpSpPr>
        <p:sp>
          <p:nvSpPr>
            <p:cNvPr id="4" name="Freeform 4"/>
            <p:cNvSpPr/>
            <p:nvPr/>
          </p:nvSpPr>
          <p:spPr>
            <a:xfrm>
              <a:off x="0" y="0"/>
              <a:ext cx="4932367" cy="915025"/>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5" name="TextBox 5"/>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6" name="Freeform 6"/>
          <p:cNvSpPr/>
          <p:nvPr/>
        </p:nvSpPr>
        <p:spPr>
          <a:xfrm>
            <a:off x="329817" y="7502983"/>
            <a:ext cx="6601870" cy="2341238"/>
          </a:xfrm>
          <a:custGeom>
            <a:avLst/>
            <a:gdLst/>
            <a:ahLst/>
            <a:cxnLst/>
            <a:rect l="l" t="t" r="r" b="b"/>
            <a:pathLst>
              <a:path w="6601870" h="2341238">
                <a:moveTo>
                  <a:pt x="0" y="0"/>
                </a:moveTo>
                <a:lnTo>
                  <a:pt x="6601870" y="0"/>
                </a:lnTo>
                <a:lnTo>
                  <a:pt x="6601870" y="2341238"/>
                </a:lnTo>
                <a:lnTo>
                  <a:pt x="0" y="2341238"/>
                </a:lnTo>
                <a:lnTo>
                  <a:pt x="0" y="0"/>
                </a:lnTo>
                <a:close/>
              </a:path>
            </a:pathLst>
          </a:custGeom>
          <a:blipFill>
            <a:blip r:embed="rId4"/>
            <a:stretch>
              <a:fillRect/>
            </a:stretch>
          </a:blipFill>
        </p:spPr>
        <p:txBody>
          <a:bodyPr/>
          <a:lstStyle/>
          <a:p>
            <a:endParaRPr lang="en-US"/>
          </a:p>
        </p:txBody>
      </p:sp>
      <p:sp>
        <p:nvSpPr>
          <p:cNvPr id="7" name="Freeform 7"/>
          <p:cNvSpPr/>
          <p:nvPr/>
        </p:nvSpPr>
        <p:spPr>
          <a:xfrm>
            <a:off x="16298476" y="8234937"/>
            <a:ext cx="1627329" cy="1523457"/>
          </a:xfrm>
          <a:custGeom>
            <a:avLst/>
            <a:gdLst/>
            <a:ahLst/>
            <a:cxnLst/>
            <a:rect l="l" t="t" r="r" b="b"/>
            <a:pathLst>
              <a:path w="1627329" h="1523457">
                <a:moveTo>
                  <a:pt x="0" y="0"/>
                </a:moveTo>
                <a:lnTo>
                  <a:pt x="1627329" y="0"/>
                </a:lnTo>
                <a:lnTo>
                  <a:pt x="1627329" y="1523456"/>
                </a:lnTo>
                <a:lnTo>
                  <a:pt x="0" y="1523456"/>
                </a:lnTo>
                <a:lnTo>
                  <a:pt x="0" y="0"/>
                </a:lnTo>
                <a:close/>
              </a:path>
            </a:pathLst>
          </a:custGeom>
          <a:blipFill>
            <a:blip r:embed="rId5"/>
            <a:stretch>
              <a:fillRect/>
            </a:stretch>
          </a:blipFill>
        </p:spPr>
        <p:txBody>
          <a:bodyPr/>
          <a:lstStyle/>
          <a:p>
            <a:endParaRPr lang="en-US"/>
          </a:p>
        </p:txBody>
      </p:sp>
      <p:sp>
        <p:nvSpPr>
          <p:cNvPr id="8" name="TextBox 8"/>
          <p:cNvSpPr txBox="1"/>
          <p:nvPr/>
        </p:nvSpPr>
        <p:spPr>
          <a:xfrm>
            <a:off x="329817" y="3658869"/>
            <a:ext cx="17865058" cy="2100543"/>
          </a:xfrm>
          <a:prstGeom prst="rect">
            <a:avLst/>
          </a:prstGeom>
        </p:spPr>
        <p:txBody>
          <a:bodyPr lIns="0" tIns="0" rIns="0" bIns="0" rtlCol="0" anchor="t">
            <a:spAutoFit/>
          </a:bodyPr>
          <a:lstStyle/>
          <a:p>
            <a:pPr algn="ctr">
              <a:lnSpc>
                <a:spcPts val="8400"/>
              </a:lnSpc>
            </a:pPr>
            <a:r>
              <a:rPr lang="en-US" sz="6000" b="1" i="1" dirty="0">
                <a:solidFill>
                  <a:srgbClr val="95D2DD"/>
                </a:solidFill>
                <a:latin typeface="Century Gothic" panose="020B0502020202020204" pitchFamily="34" charset="0"/>
                <a:ea typeface="League Spartan"/>
                <a:cs typeface="League Spartan"/>
                <a:sym typeface="League Spartan"/>
              </a:rPr>
              <a:t>Short Term Rentals &amp; Community Priorities</a:t>
            </a:r>
          </a:p>
          <a:p>
            <a:pPr algn="ctr">
              <a:lnSpc>
                <a:spcPts val="8400"/>
              </a:lnSpc>
            </a:pPr>
            <a:r>
              <a:rPr lang="en-US" sz="6000" b="1" i="1" dirty="0">
                <a:solidFill>
                  <a:srgbClr val="95D2DD"/>
                </a:solidFill>
                <a:latin typeface="Century Gothic" panose="020B0502020202020204" pitchFamily="34" charset="0"/>
                <a:ea typeface="League Spartan"/>
                <a:cs typeface="League Spartan"/>
                <a:sym typeface="League Spartan"/>
              </a:rPr>
              <a:t>In Teller County</a:t>
            </a:r>
          </a:p>
        </p:txBody>
      </p:sp>
      <p:sp>
        <p:nvSpPr>
          <p:cNvPr id="9" name="TextBox 9"/>
          <p:cNvSpPr txBox="1"/>
          <p:nvPr/>
        </p:nvSpPr>
        <p:spPr>
          <a:xfrm>
            <a:off x="3481317" y="6157516"/>
            <a:ext cx="11325366" cy="904478"/>
          </a:xfrm>
          <a:prstGeom prst="rect">
            <a:avLst/>
          </a:prstGeom>
        </p:spPr>
        <p:txBody>
          <a:bodyPr lIns="0" tIns="0" rIns="0" bIns="0" rtlCol="0" anchor="t">
            <a:spAutoFit/>
          </a:bodyPr>
          <a:lstStyle/>
          <a:p>
            <a:pPr algn="ctr">
              <a:lnSpc>
                <a:spcPts val="3499"/>
              </a:lnSpc>
            </a:pPr>
            <a:r>
              <a:rPr lang="en-US" sz="3600" dirty="0">
                <a:solidFill>
                  <a:srgbClr val="FFDE59"/>
                </a:solidFill>
                <a:latin typeface="Century Gothic" panose="020B0502020202020204" pitchFamily="34" charset="0"/>
                <a:ea typeface="Century Gothic Paneuropean"/>
                <a:cs typeface="Century Gothic Paneuropean"/>
                <a:sym typeface="Century Gothic Paneuropean"/>
              </a:rPr>
              <a:t>Building Solutions Together: </a:t>
            </a:r>
          </a:p>
          <a:p>
            <a:pPr algn="ctr">
              <a:lnSpc>
                <a:spcPts val="3499"/>
              </a:lnSpc>
            </a:pPr>
            <a:r>
              <a:rPr lang="en-US" sz="3600" dirty="0">
                <a:solidFill>
                  <a:srgbClr val="FFDE59"/>
                </a:solidFill>
                <a:latin typeface="Century Gothic" panose="020B0502020202020204" pitchFamily="34" charset="0"/>
                <a:ea typeface="Century Gothic Paneuropean"/>
                <a:cs typeface="Century Gothic Paneuropean"/>
                <a:sym typeface="Century Gothic Paneuropean"/>
              </a:rPr>
              <a:t>A Community Conversation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6CACB-AA70-E8EC-7446-01036B7EB829}"/>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451F234A-7D42-4C87-293D-7C7C92DAD1F8}"/>
              </a:ext>
            </a:extLst>
          </p:cNvPr>
          <p:cNvGrpSpPr/>
          <p:nvPr/>
        </p:nvGrpSpPr>
        <p:grpSpPr>
          <a:xfrm>
            <a:off x="1028700" y="3185665"/>
            <a:ext cx="16230600" cy="6072635"/>
            <a:chOff x="0" y="0"/>
            <a:chExt cx="4274726" cy="1599377"/>
          </a:xfrm>
        </p:grpSpPr>
        <p:sp>
          <p:nvSpPr>
            <p:cNvPr id="3" name="Freeform 3">
              <a:extLst>
                <a:ext uri="{FF2B5EF4-FFF2-40B4-BE49-F238E27FC236}">
                  <a16:creationId xmlns:a16="http://schemas.microsoft.com/office/drawing/2014/main" id="{19F09500-E4E4-0410-6887-B7B9C6205CDC}"/>
                </a:ext>
              </a:extLst>
            </p:cNvPr>
            <p:cNvSpPr/>
            <p:nvPr/>
          </p:nvSpPr>
          <p:spPr>
            <a:xfrm>
              <a:off x="0" y="0"/>
              <a:ext cx="4274726" cy="1599377"/>
            </a:xfrm>
            <a:custGeom>
              <a:avLst/>
              <a:gdLst/>
              <a:ahLst/>
              <a:cxnLst/>
              <a:rect l="l" t="t" r="r" b="b"/>
              <a:pathLst>
                <a:path w="4274726" h="1599377">
                  <a:moveTo>
                    <a:pt x="0" y="0"/>
                  </a:moveTo>
                  <a:lnTo>
                    <a:pt x="4274726" y="0"/>
                  </a:lnTo>
                  <a:lnTo>
                    <a:pt x="4274726" y="1599377"/>
                  </a:lnTo>
                  <a:lnTo>
                    <a:pt x="0" y="1599377"/>
                  </a:lnTo>
                  <a:close/>
                </a:path>
              </a:pathLst>
            </a:custGeom>
            <a:solidFill>
              <a:srgbClr val="0D2440">
                <a:alpha val="69804"/>
              </a:srgbClr>
            </a:solidFill>
          </p:spPr>
          <p:txBody>
            <a:bodyPr/>
            <a:lstStyle/>
            <a:p>
              <a:endParaRPr lang="en-US"/>
            </a:p>
          </p:txBody>
        </p:sp>
        <p:sp>
          <p:nvSpPr>
            <p:cNvPr id="4" name="TextBox 4">
              <a:extLst>
                <a:ext uri="{FF2B5EF4-FFF2-40B4-BE49-F238E27FC236}">
                  <a16:creationId xmlns:a16="http://schemas.microsoft.com/office/drawing/2014/main" id="{A9C16CD5-3144-5641-473A-040152476DD2}"/>
                </a:ext>
              </a:extLst>
            </p:cNvPr>
            <p:cNvSpPr txBox="1"/>
            <p:nvPr/>
          </p:nvSpPr>
          <p:spPr>
            <a:xfrm>
              <a:off x="0" y="-38100"/>
              <a:ext cx="4274726" cy="1637477"/>
            </a:xfrm>
            <a:prstGeom prst="rect">
              <a:avLst/>
            </a:prstGeom>
          </p:spPr>
          <p:txBody>
            <a:bodyPr lIns="50800" tIns="50800" rIns="50800" bIns="50800" rtlCol="0" anchor="ctr"/>
            <a:lstStyle/>
            <a:p>
              <a:pPr algn="ctr">
                <a:lnSpc>
                  <a:spcPts val="3499"/>
                </a:lnSpc>
              </a:pPr>
              <a:endParaRPr/>
            </a:p>
          </p:txBody>
        </p:sp>
      </p:grpSp>
      <p:sp>
        <p:nvSpPr>
          <p:cNvPr id="5" name="Freeform 5">
            <a:extLst>
              <a:ext uri="{FF2B5EF4-FFF2-40B4-BE49-F238E27FC236}">
                <a16:creationId xmlns:a16="http://schemas.microsoft.com/office/drawing/2014/main" id="{F4F6F464-7EC8-87F3-8E91-5DE468E6C5CC}"/>
              </a:ext>
            </a:extLst>
          </p:cNvPr>
          <p:cNvSpPr/>
          <p:nvPr/>
        </p:nvSpPr>
        <p:spPr>
          <a:xfrm>
            <a:off x="-64168" y="-849797"/>
            <a:ext cx="18288000" cy="12192000"/>
          </a:xfrm>
          <a:custGeom>
            <a:avLst/>
            <a:gdLst/>
            <a:ahLst/>
            <a:cxnLst/>
            <a:rect l="l" t="t" r="r" b="b"/>
            <a:pathLst>
              <a:path w="18288000" h="12192000">
                <a:moveTo>
                  <a:pt x="0" y="0"/>
                </a:moveTo>
                <a:lnTo>
                  <a:pt x="18288000" y="0"/>
                </a:lnTo>
                <a:lnTo>
                  <a:pt x="18288000" y="12192000"/>
                </a:lnTo>
                <a:lnTo>
                  <a:pt x="0" y="12192000"/>
                </a:lnTo>
                <a:lnTo>
                  <a:pt x="0" y="0"/>
                </a:lnTo>
                <a:close/>
              </a:path>
            </a:pathLst>
          </a:custGeom>
          <a:blipFill>
            <a:blip r:embed="rId3"/>
            <a:stretch>
              <a:fillRect/>
            </a:stretch>
          </a:blipFill>
        </p:spPr>
        <p:txBody>
          <a:bodyPr/>
          <a:lstStyle/>
          <a:p>
            <a:endParaRPr lang="en-US"/>
          </a:p>
        </p:txBody>
      </p:sp>
      <p:grpSp>
        <p:nvGrpSpPr>
          <p:cNvPr id="9" name="Group 3">
            <a:extLst>
              <a:ext uri="{FF2B5EF4-FFF2-40B4-BE49-F238E27FC236}">
                <a16:creationId xmlns:a16="http://schemas.microsoft.com/office/drawing/2014/main" id="{A50F49B1-ACB4-F83A-C598-1249117C65DF}"/>
              </a:ext>
            </a:extLst>
          </p:cNvPr>
          <p:cNvGrpSpPr/>
          <p:nvPr/>
        </p:nvGrpSpPr>
        <p:grpSpPr>
          <a:xfrm>
            <a:off x="-219790" y="3079104"/>
            <a:ext cx="18727580" cy="8551538"/>
            <a:chOff x="0" y="0"/>
            <a:chExt cx="4932367" cy="915025"/>
          </a:xfrm>
        </p:grpSpPr>
        <p:sp>
          <p:nvSpPr>
            <p:cNvPr id="10" name="Freeform 4">
              <a:extLst>
                <a:ext uri="{FF2B5EF4-FFF2-40B4-BE49-F238E27FC236}">
                  <a16:creationId xmlns:a16="http://schemas.microsoft.com/office/drawing/2014/main" id="{96AA7F2B-0E81-D2B1-B8DB-4D19FED1D638}"/>
                </a:ext>
              </a:extLst>
            </p:cNvPr>
            <p:cNvSpPr/>
            <p:nvPr/>
          </p:nvSpPr>
          <p:spPr>
            <a:xfrm>
              <a:off x="0" y="0"/>
              <a:ext cx="4932367" cy="915025"/>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11" name="TextBox 5">
              <a:extLst>
                <a:ext uri="{FF2B5EF4-FFF2-40B4-BE49-F238E27FC236}">
                  <a16:creationId xmlns:a16="http://schemas.microsoft.com/office/drawing/2014/main" id="{A188952F-665B-0348-3CCA-DE6624FF8F0C}"/>
                </a:ext>
              </a:extLst>
            </p:cNvPr>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7" name="TextBox 7">
            <a:extLst>
              <a:ext uri="{FF2B5EF4-FFF2-40B4-BE49-F238E27FC236}">
                <a16:creationId xmlns:a16="http://schemas.microsoft.com/office/drawing/2014/main" id="{AD73FD10-90B7-7024-976B-ABEF24DBCB90}"/>
              </a:ext>
            </a:extLst>
          </p:cNvPr>
          <p:cNvSpPr txBox="1"/>
          <p:nvPr/>
        </p:nvSpPr>
        <p:spPr>
          <a:xfrm>
            <a:off x="419100" y="1309585"/>
            <a:ext cx="17449800" cy="7447295"/>
          </a:xfrm>
          <a:prstGeom prst="rect">
            <a:avLst/>
          </a:prstGeom>
        </p:spPr>
        <p:txBody>
          <a:bodyPr wrap="square" lIns="0" tIns="0" rIns="0" bIns="0" rtlCol="0" anchor="t">
            <a:spAutoFit/>
          </a:bodyPr>
          <a:lstStyle/>
          <a:p>
            <a:r>
              <a:rPr lang="en-US" sz="5400" b="1" dirty="0">
                <a:solidFill>
                  <a:schemeClr val="bg1"/>
                </a:solidFill>
                <a:latin typeface="Century Gothic" panose="020B0502020202020204" pitchFamily="34" charset="0"/>
              </a:rPr>
              <a:t>What Is the Goals of the Process</a:t>
            </a:r>
          </a:p>
          <a:p>
            <a:endParaRPr lang="en-US" sz="5400" dirty="0">
              <a:solidFill>
                <a:schemeClr val="bg1"/>
              </a:solidFill>
              <a:latin typeface="Century Gothic" panose="020B0502020202020204" pitchFamily="34" charset="0"/>
            </a:endParaRPr>
          </a:p>
          <a:p>
            <a:pPr marL="457200" indent="-457200">
              <a:buFont typeface="Arial" panose="020B0604020202020204" pitchFamily="34" charset="0"/>
              <a:buChar char="•"/>
            </a:pPr>
            <a:r>
              <a:rPr lang="en-US" sz="3200" dirty="0">
                <a:solidFill>
                  <a:schemeClr val="bg1"/>
                </a:solidFill>
                <a:latin typeface="Century Gothic" panose="020B0502020202020204" pitchFamily="34" charset="0"/>
              </a:rPr>
              <a:t>Acknowledge and address real concerns raised by residents about short-term rentals in residential areas</a:t>
            </a:r>
          </a:p>
          <a:p>
            <a:pPr marL="457200" indent="-457200">
              <a:buFont typeface="Arial" panose="020B0604020202020204" pitchFamily="34" charset="0"/>
              <a:buChar char="•"/>
            </a:pPr>
            <a:endParaRPr lang="en-US" sz="3200" dirty="0">
              <a:solidFill>
                <a:schemeClr val="bg1"/>
              </a:solidFill>
              <a:latin typeface="Century Gothic" panose="020B0502020202020204" pitchFamily="34" charset="0"/>
            </a:endParaRPr>
          </a:p>
          <a:p>
            <a:pPr marL="457200" indent="-457200">
              <a:buFont typeface="Arial" panose="020B0604020202020204" pitchFamily="34" charset="0"/>
              <a:buChar char="•"/>
            </a:pPr>
            <a:r>
              <a:rPr lang="en-US" sz="3200" dirty="0">
                <a:solidFill>
                  <a:schemeClr val="bg1"/>
                </a:solidFill>
                <a:latin typeface="Century Gothic" panose="020B0502020202020204" pitchFamily="34" charset="0"/>
              </a:rPr>
              <a:t>Distinguish between nuisance properties and responsible short term rental operators</a:t>
            </a:r>
          </a:p>
          <a:p>
            <a:pPr marL="457200" indent="-457200">
              <a:buFont typeface="Arial" panose="020B0604020202020204" pitchFamily="34" charset="0"/>
              <a:buChar char="•"/>
            </a:pPr>
            <a:endParaRPr lang="en-US" sz="3200" dirty="0">
              <a:solidFill>
                <a:schemeClr val="bg1"/>
              </a:solidFill>
              <a:latin typeface="Century Gothic" panose="020B0502020202020204" pitchFamily="34" charset="0"/>
            </a:endParaRPr>
          </a:p>
          <a:p>
            <a:pPr marL="457200" indent="-457200">
              <a:buFont typeface="Arial" panose="020B0604020202020204" pitchFamily="34" charset="0"/>
              <a:buChar char="•"/>
            </a:pPr>
            <a:r>
              <a:rPr lang="en-US" sz="3200" dirty="0">
                <a:solidFill>
                  <a:schemeClr val="bg1"/>
                </a:solidFill>
                <a:latin typeface="Century Gothic" panose="020B0502020202020204" pitchFamily="34" charset="0"/>
              </a:rPr>
              <a:t>Recognize the impact that the lack of regulation and oversight has contributed to current tensions</a:t>
            </a:r>
          </a:p>
          <a:p>
            <a:pPr marL="457200" indent="-457200">
              <a:buFont typeface="Arial" panose="020B0604020202020204" pitchFamily="34" charset="0"/>
              <a:buChar char="•"/>
            </a:pPr>
            <a:endParaRPr lang="en-US" sz="3200" dirty="0">
              <a:solidFill>
                <a:schemeClr val="bg1"/>
              </a:solidFill>
              <a:latin typeface="Century Gothic" panose="020B0502020202020204" pitchFamily="34" charset="0"/>
            </a:endParaRPr>
          </a:p>
          <a:p>
            <a:pPr marL="457200" indent="-457200">
              <a:buFont typeface="Arial" panose="020B0604020202020204" pitchFamily="34" charset="0"/>
              <a:buChar char="•"/>
            </a:pPr>
            <a:r>
              <a:rPr lang="en-US" sz="3200" dirty="0">
                <a:solidFill>
                  <a:schemeClr val="bg1"/>
                </a:solidFill>
                <a:latin typeface="Century Gothic" panose="020B0502020202020204" pitchFamily="34" charset="0"/>
              </a:rPr>
              <a:t>Lay the groundwork for a fair and sustainable policy that protects neighborhoods, supports local workers, and respects property rights. Regulation rooted in transparency, accountability, and lawful governance</a:t>
            </a:r>
          </a:p>
          <a:p>
            <a:pPr algn="l">
              <a:lnSpc>
                <a:spcPts val="2800"/>
              </a:lnSpc>
            </a:pPr>
            <a:endParaRPr lang="en-US" sz="3399" b="1" dirty="0">
              <a:solidFill>
                <a:srgbClr val="FFFFFF"/>
              </a:solidFill>
              <a:latin typeface="Century Gothic Paneuropean Bold"/>
              <a:ea typeface="Century Gothic Paneuropean Bold"/>
              <a:cs typeface="Century Gothic Paneuropean Bold"/>
              <a:sym typeface="Century Gothic Paneuropean Bold"/>
            </a:endParaRPr>
          </a:p>
        </p:txBody>
      </p:sp>
    </p:spTree>
    <p:extLst>
      <p:ext uri="{BB962C8B-B14F-4D97-AF65-F5344CB8AC3E}">
        <p14:creationId xmlns:p14="http://schemas.microsoft.com/office/powerpoint/2010/main" val="3402600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1461EA-E1E2-B6F8-937E-6317AC873FFD}"/>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674CD389-39CE-F763-49C7-F6F6AECAED0C}"/>
              </a:ext>
            </a:extLst>
          </p:cNvPr>
          <p:cNvGrpSpPr/>
          <p:nvPr/>
        </p:nvGrpSpPr>
        <p:grpSpPr>
          <a:xfrm>
            <a:off x="1028700" y="3185665"/>
            <a:ext cx="16230600" cy="6072635"/>
            <a:chOff x="0" y="0"/>
            <a:chExt cx="4274726" cy="1599377"/>
          </a:xfrm>
        </p:grpSpPr>
        <p:sp>
          <p:nvSpPr>
            <p:cNvPr id="3" name="Freeform 3">
              <a:extLst>
                <a:ext uri="{FF2B5EF4-FFF2-40B4-BE49-F238E27FC236}">
                  <a16:creationId xmlns:a16="http://schemas.microsoft.com/office/drawing/2014/main" id="{FBC19A27-4126-58E5-5961-4558553BF1E3}"/>
                </a:ext>
              </a:extLst>
            </p:cNvPr>
            <p:cNvSpPr/>
            <p:nvPr/>
          </p:nvSpPr>
          <p:spPr>
            <a:xfrm>
              <a:off x="0" y="0"/>
              <a:ext cx="4274726" cy="1599377"/>
            </a:xfrm>
            <a:custGeom>
              <a:avLst/>
              <a:gdLst/>
              <a:ahLst/>
              <a:cxnLst/>
              <a:rect l="l" t="t" r="r" b="b"/>
              <a:pathLst>
                <a:path w="4274726" h="1599377">
                  <a:moveTo>
                    <a:pt x="0" y="0"/>
                  </a:moveTo>
                  <a:lnTo>
                    <a:pt x="4274726" y="0"/>
                  </a:lnTo>
                  <a:lnTo>
                    <a:pt x="4274726" y="1599377"/>
                  </a:lnTo>
                  <a:lnTo>
                    <a:pt x="0" y="1599377"/>
                  </a:lnTo>
                  <a:close/>
                </a:path>
              </a:pathLst>
            </a:custGeom>
            <a:solidFill>
              <a:srgbClr val="0D2440">
                <a:alpha val="69804"/>
              </a:srgbClr>
            </a:solidFill>
          </p:spPr>
          <p:txBody>
            <a:bodyPr/>
            <a:lstStyle/>
            <a:p>
              <a:endParaRPr lang="en-US"/>
            </a:p>
          </p:txBody>
        </p:sp>
        <p:sp>
          <p:nvSpPr>
            <p:cNvPr id="4" name="TextBox 4">
              <a:extLst>
                <a:ext uri="{FF2B5EF4-FFF2-40B4-BE49-F238E27FC236}">
                  <a16:creationId xmlns:a16="http://schemas.microsoft.com/office/drawing/2014/main" id="{DD089BC3-881B-D6A8-C091-E3A8D2815DC0}"/>
                </a:ext>
              </a:extLst>
            </p:cNvPr>
            <p:cNvSpPr txBox="1"/>
            <p:nvPr/>
          </p:nvSpPr>
          <p:spPr>
            <a:xfrm>
              <a:off x="0" y="-38100"/>
              <a:ext cx="4274726" cy="1637477"/>
            </a:xfrm>
            <a:prstGeom prst="rect">
              <a:avLst/>
            </a:prstGeom>
          </p:spPr>
          <p:txBody>
            <a:bodyPr lIns="50800" tIns="50800" rIns="50800" bIns="50800" rtlCol="0" anchor="ctr"/>
            <a:lstStyle/>
            <a:p>
              <a:pPr algn="ctr">
                <a:lnSpc>
                  <a:spcPts val="3499"/>
                </a:lnSpc>
              </a:pPr>
              <a:endParaRPr/>
            </a:p>
          </p:txBody>
        </p:sp>
      </p:grpSp>
      <p:pic>
        <p:nvPicPr>
          <p:cNvPr id="14" name="Picture 13">
            <a:extLst>
              <a:ext uri="{FF2B5EF4-FFF2-40B4-BE49-F238E27FC236}">
                <a16:creationId xmlns:a16="http://schemas.microsoft.com/office/drawing/2014/main" id="{34145725-D3BB-8C3F-D942-3C296C1C6F6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9536" y="22058"/>
            <a:ext cx="18887116" cy="12404714"/>
          </a:xfrm>
          <a:prstGeom prst="rect">
            <a:avLst/>
          </a:prstGeom>
        </p:spPr>
      </p:pic>
      <p:sp>
        <p:nvSpPr>
          <p:cNvPr id="6" name="TextBox 6">
            <a:extLst>
              <a:ext uri="{FF2B5EF4-FFF2-40B4-BE49-F238E27FC236}">
                <a16:creationId xmlns:a16="http://schemas.microsoft.com/office/drawing/2014/main" id="{186A51A9-EEAC-C8EB-EA44-8DEB6D7CD10E}"/>
              </a:ext>
            </a:extLst>
          </p:cNvPr>
          <p:cNvSpPr txBox="1"/>
          <p:nvPr/>
        </p:nvSpPr>
        <p:spPr>
          <a:xfrm>
            <a:off x="-369208" y="1863931"/>
            <a:ext cx="18288000" cy="973793"/>
          </a:xfrm>
          <a:prstGeom prst="rect">
            <a:avLst/>
          </a:prstGeom>
        </p:spPr>
        <p:txBody>
          <a:bodyPr lIns="0" tIns="0" rIns="0" bIns="0" rtlCol="0" anchor="t">
            <a:spAutoFit/>
          </a:bodyPr>
          <a:lstStyle/>
          <a:p>
            <a:pPr algn="ctr">
              <a:lnSpc>
                <a:spcPts val="8400"/>
              </a:lnSpc>
            </a:pPr>
            <a:r>
              <a:rPr lang="en-US" sz="6000" b="1" i="1" dirty="0">
                <a:solidFill>
                  <a:srgbClr val="FFFFFF"/>
                </a:solidFill>
                <a:latin typeface="Century Gothic" panose="020B0502020202020204" pitchFamily="34" charset="0"/>
                <a:ea typeface="League Spartan"/>
                <a:cs typeface="League Spartan"/>
                <a:sym typeface="League Spartan"/>
              </a:rPr>
              <a:t>What is a Short- Term Rental?</a:t>
            </a:r>
          </a:p>
        </p:txBody>
      </p:sp>
      <p:grpSp>
        <p:nvGrpSpPr>
          <p:cNvPr id="9" name="Group 3">
            <a:extLst>
              <a:ext uri="{FF2B5EF4-FFF2-40B4-BE49-F238E27FC236}">
                <a16:creationId xmlns:a16="http://schemas.microsoft.com/office/drawing/2014/main" id="{E3C346CC-2814-CEB7-8EB3-6ADBFD7A9B50}"/>
              </a:ext>
            </a:extLst>
          </p:cNvPr>
          <p:cNvGrpSpPr/>
          <p:nvPr/>
        </p:nvGrpSpPr>
        <p:grpSpPr>
          <a:xfrm>
            <a:off x="0" y="2861210"/>
            <a:ext cx="18727580" cy="8551538"/>
            <a:chOff x="0" y="0"/>
            <a:chExt cx="4932367" cy="915025"/>
          </a:xfrm>
        </p:grpSpPr>
        <p:sp>
          <p:nvSpPr>
            <p:cNvPr id="10" name="Freeform 4">
              <a:extLst>
                <a:ext uri="{FF2B5EF4-FFF2-40B4-BE49-F238E27FC236}">
                  <a16:creationId xmlns:a16="http://schemas.microsoft.com/office/drawing/2014/main" id="{A2339306-8BE0-90AB-D038-CC7BF32EBB25}"/>
                </a:ext>
              </a:extLst>
            </p:cNvPr>
            <p:cNvSpPr/>
            <p:nvPr/>
          </p:nvSpPr>
          <p:spPr>
            <a:xfrm>
              <a:off x="0" y="0"/>
              <a:ext cx="4932367" cy="915025"/>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11" name="TextBox 5">
              <a:extLst>
                <a:ext uri="{FF2B5EF4-FFF2-40B4-BE49-F238E27FC236}">
                  <a16:creationId xmlns:a16="http://schemas.microsoft.com/office/drawing/2014/main" id="{3C5B95F2-061D-E0E8-8BC8-FAB871D62008}"/>
                </a:ext>
              </a:extLst>
            </p:cNvPr>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7" name="TextBox 7">
            <a:extLst>
              <a:ext uri="{FF2B5EF4-FFF2-40B4-BE49-F238E27FC236}">
                <a16:creationId xmlns:a16="http://schemas.microsoft.com/office/drawing/2014/main" id="{19CFF232-6FDF-8E9E-D14A-BE3B31896EC3}"/>
              </a:ext>
            </a:extLst>
          </p:cNvPr>
          <p:cNvSpPr txBox="1"/>
          <p:nvPr/>
        </p:nvSpPr>
        <p:spPr>
          <a:xfrm>
            <a:off x="2414510" y="3128515"/>
            <a:ext cx="15284645" cy="2228367"/>
          </a:xfrm>
          <a:prstGeom prst="rect">
            <a:avLst/>
          </a:prstGeom>
        </p:spPr>
        <p:txBody>
          <a:bodyPr lIns="0" tIns="0" rIns="0" bIns="0" rtlCol="0" anchor="t">
            <a:spAutoFit/>
          </a:bodyPr>
          <a:lstStyle/>
          <a:p>
            <a:pPr marL="734053" lvl="1" indent="-367026" algn="l">
              <a:lnSpc>
                <a:spcPts val="4759"/>
              </a:lnSpc>
              <a:buFont typeface="Arial"/>
              <a:buChar char="•"/>
            </a:pPr>
            <a:r>
              <a:rPr lang="en-US" sz="3399" dirty="0">
                <a:solidFill>
                  <a:srgbClr val="FFFFFF"/>
                </a:solidFill>
                <a:latin typeface="Century Gothic" panose="020B0502020202020204" pitchFamily="34" charset="0"/>
                <a:ea typeface="Century Gothic Paneuropean Bold"/>
                <a:cs typeface="Century Gothic Paneuropean Bold"/>
                <a:sym typeface="Century Gothic Paneuropean Bold"/>
              </a:rPr>
              <a:t>Rentals of residential dwellings for fewer than 30 days</a:t>
            </a:r>
          </a:p>
          <a:p>
            <a:pPr marL="734053" lvl="1" indent="-367026" algn="l">
              <a:lnSpc>
                <a:spcPts val="4759"/>
              </a:lnSpc>
              <a:buFont typeface="Arial"/>
              <a:buChar char="•"/>
            </a:pPr>
            <a:r>
              <a:rPr lang="en-US" sz="3399" dirty="0">
                <a:solidFill>
                  <a:srgbClr val="FFFFFF"/>
                </a:solidFill>
                <a:latin typeface="Century Gothic" panose="020B0502020202020204" pitchFamily="34" charset="0"/>
                <a:ea typeface="Century Gothic Paneuropean Bold"/>
                <a:cs typeface="Century Gothic Paneuropean Bold"/>
                <a:sym typeface="Century Gothic Paneuropean Bold"/>
              </a:rPr>
              <a:t>Often listed on platforms like Airbnb, VRBO</a:t>
            </a:r>
          </a:p>
          <a:p>
            <a:pPr marL="734053" lvl="1" indent="-367026" algn="l">
              <a:lnSpc>
                <a:spcPts val="4759"/>
              </a:lnSpc>
              <a:buFont typeface="Arial"/>
              <a:buChar char="•"/>
            </a:pPr>
            <a:r>
              <a:rPr lang="en-US" sz="3399" dirty="0">
                <a:solidFill>
                  <a:srgbClr val="FFFFFF"/>
                </a:solidFill>
                <a:latin typeface="Century Gothic" panose="020B0502020202020204" pitchFamily="34" charset="0"/>
                <a:ea typeface="Century Gothic Paneuropean Bold"/>
                <a:cs typeface="Century Gothic Paneuropean Bold"/>
                <a:sym typeface="Century Gothic Paneuropean Bold"/>
              </a:rPr>
              <a:t>Can include: cabins, houses, basement suites, ADUs, rooms</a:t>
            </a:r>
          </a:p>
          <a:p>
            <a:pPr algn="l">
              <a:lnSpc>
                <a:spcPts val="2800"/>
              </a:lnSpc>
            </a:pPr>
            <a:endParaRPr lang="en-US" sz="3399" b="1" dirty="0">
              <a:solidFill>
                <a:srgbClr val="FFFFFF"/>
              </a:solidFill>
              <a:latin typeface="Century Gothic Paneuropean Bold"/>
              <a:ea typeface="Century Gothic Paneuropean Bold"/>
              <a:cs typeface="Century Gothic Paneuropean Bold"/>
              <a:sym typeface="Century Gothic Paneuropean Bold"/>
            </a:endParaRPr>
          </a:p>
        </p:txBody>
      </p:sp>
      <p:sp>
        <p:nvSpPr>
          <p:cNvPr id="8" name="TextBox 8">
            <a:extLst>
              <a:ext uri="{FF2B5EF4-FFF2-40B4-BE49-F238E27FC236}">
                <a16:creationId xmlns:a16="http://schemas.microsoft.com/office/drawing/2014/main" id="{A9FCCCE3-FD71-4CA5-4781-1C9A2E5B9C0A}"/>
              </a:ext>
            </a:extLst>
          </p:cNvPr>
          <p:cNvSpPr txBox="1"/>
          <p:nvPr/>
        </p:nvSpPr>
        <p:spPr>
          <a:xfrm>
            <a:off x="2306772" y="6232716"/>
            <a:ext cx="15500120" cy="3747436"/>
          </a:xfrm>
          <a:prstGeom prst="rect">
            <a:avLst/>
          </a:prstGeom>
        </p:spPr>
        <p:txBody>
          <a:bodyPr lIns="0" tIns="0" rIns="0" bIns="0" rtlCol="0" anchor="t">
            <a:spAutoFit/>
          </a:bodyPr>
          <a:lstStyle/>
          <a:p>
            <a:r>
              <a:rPr lang="en-US" sz="4000" b="1" dirty="0">
                <a:solidFill>
                  <a:srgbClr val="FFFFFF"/>
                </a:solidFill>
                <a:latin typeface="Century Gothic" panose="020B0502020202020204" pitchFamily="34" charset="0"/>
                <a:ea typeface="Century Gothic Paneuropean Bold"/>
                <a:cs typeface="Century Gothic Paneuropean Bold"/>
                <a:sym typeface="Century Gothic Paneuropean Bold"/>
              </a:rPr>
              <a:t>Not: Hotels, motels, long-term rentals, boarding houses, owner occupied BnB’s, </a:t>
            </a:r>
            <a:r>
              <a:rPr lang="en-US" sz="4000" b="1" dirty="0">
                <a:solidFill>
                  <a:schemeClr val="bg1"/>
                </a:solidFill>
                <a:latin typeface="Century Gothic" panose="020B0502020202020204" pitchFamily="34" charset="0"/>
              </a:rPr>
              <a:t>a commercial use, a guest house ,  a home business, an event venue, a wedding venue.</a:t>
            </a:r>
          </a:p>
          <a:p>
            <a:endParaRPr lang="en-US" sz="4499" b="1" dirty="0">
              <a:solidFill>
                <a:srgbClr val="FFFFFF"/>
              </a:solidFill>
              <a:latin typeface="Century Gothic" panose="020B0502020202020204" pitchFamily="34" charset="0"/>
              <a:ea typeface="Century Gothic Paneuropean Bold"/>
              <a:cs typeface="Century Gothic Paneuropean Bold"/>
              <a:sym typeface="Century Gothic Paneuropean Bold"/>
            </a:endParaRPr>
          </a:p>
          <a:p>
            <a:pPr algn="l">
              <a:lnSpc>
                <a:spcPts val="6299"/>
              </a:lnSpc>
            </a:pPr>
            <a:r>
              <a:rPr lang="en-US" sz="4499" b="1" dirty="0">
                <a:solidFill>
                  <a:srgbClr val="FFFFFF"/>
                </a:solidFill>
                <a:latin typeface="Century Gothic" panose="020B0502020202020204" pitchFamily="34" charset="0"/>
                <a:ea typeface="Century Gothic Paneuropean Bold"/>
                <a:cs typeface="Century Gothic Paneuropean Bold"/>
                <a:sym typeface="Century Gothic Paneuropean Bold"/>
              </a:rPr>
              <a:t>Clarify: STR ≠ event venue; STR ≠ year-round lease</a:t>
            </a:r>
          </a:p>
          <a:p>
            <a:pPr algn="l">
              <a:lnSpc>
                <a:spcPts val="2800"/>
              </a:lnSpc>
            </a:pPr>
            <a:endParaRPr lang="en-US" sz="4499" b="1" dirty="0">
              <a:solidFill>
                <a:srgbClr val="FFFFFF"/>
              </a:solidFill>
              <a:latin typeface="Century Gothic Paneuropean Bold"/>
              <a:ea typeface="Century Gothic Paneuropean Bold"/>
              <a:cs typeface="Century Gothic Paneuropean Bold"/>
              <a:sym typeface="Century Gothic Paneuropean Bold"/>
            </a:endParaRPr>
          </a:p>
        </p:txBody>
      </p:sp>
      <p:sp>
        <p:nvSpPr>
          <p:cNvPr id="13" name="TextBox 12">
            <a:extLst>
              <a:ext uri="{FF2B5EF4-FFF2-40B4-BE49-F238E27FC236}">
                <a16:creationId xmlns:a16="http://schemas.microsoft.com/office/drawing/2014/main" id="{D2BE192A-3C82-FE5E-F46A-3591C9FB313B}"/>
              </a:ext>
            </a:extLst>
          </p:cNvPr>
          <p:cNvSpPr txBox="1"/>
          <p:nvPr/>
        </p:nvSpPr>
        <p:spPr>
          <a:xfrm>
            <a:off x="4343401" y="9881247"/>
            <a:ext cx="9472862" cy="383695"/>
          </a:xfrm>
          <a:prstGeom prst="rect">
            <a:avLst/>
          </a:prstGeom>
          <a:noFill/>
        </p:spPr>
        <p:txBody>
          <a:bodyPr wrap="square">
            <a:spAutoFit/>
          </a:bodyPr>
          <a:lstStyle/>
          <a:p>
            <a:pPr marL="342900" marR="0" lvl="0" indent="-342900">
              <a:lnSpc>
                <a:spcPct val="115000"/>
              </a:lnSpc>
              <a:spcAft>
                <a:spcPts val="1000"/>
              </a:spcAft>
              <a:buFont typeface="Symbol" pitchFamily="2" charset="2"/>
              <a:buChar char=""/>
              <a:tabLst>
                <a:tab pos="228600" algn="l"/>
              </a:tabLst>
            </a:pPr>
            <a:r>
              <a:rPr lang="en-US"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rPr>
              <a:t>Sources: Community estimates, </a:t>
            </a:r>
            <a:r>
              <a:rPr lang="en-US" sz="1800" dirty="0" err="1">
                <a:solidFill>
                  <a:schemeClr val="bg1"/>
                </a:solidFill>
                <a:effectLst/>
                <a:latin typeface="Cambria" panose="02040503050406030204" pitchFamily="18" charset="0"/>
                <a:ea typeface="MS Mincho" panose="02020609040205080304" pitchFamily="49" charset="-128"/>
                <a:cs typeface="Times New Roman" panose="02020603050405020304" pitchFamily="18" charset="0"/>
              </a:rPr>
              <a:t>AirDNA</a:t>
            </a:r>
            <a:r>
              <a:rPr lang="en-US"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rPr>
              <a:t>, STR analytics, 2024.</a:t>
            </a:r>
          </a:p>
        </p:txBody>
      </p:sp>
    </p:spTree>
    <p:extLst>
      <p:ext uri="{BB962C8B-B14F-4D97-AF65-F5344CB8AC3E}">
        <p14:creationId xmlns:p14="http://schemas.microsoft.com/office/powerpoint/2010/main" val="7098941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337303" y="0"/>
            <a:ext cx="18661398" cy="13996048"/>
          </a:xfrm>
          <a:custGeom>
            <a:avLst/>
            <a:gdLst/>
            <a:ahLst/>
            <a:cxnLst/>
            <a:rect l="l" t="t" r="r" b="b"/>
            <a:pathLst>
              <a:path w="18661398" h="13996048">
                <a:moveTo>
                  <a:pt x="0" y="0"/>
                </a:moveTo>
                <a:lnTo>
                  <a:pt x="18661398" y="0"/>
                </a:lnTo>
                <a:lnTo>
                  <a:pt x="18661398" y="13996048"/>
                </a:lnTo>
                <a:lnTo>
                  <a:pt x="0" y="13996048"/>
                </a:lnTo>
                <a:lnTo>
                  <a:pt x="0" y="0"/>
                </a:lnTo>
                <a:close/>
              </a:path>
            </a:pathLst>
          </a:custGeom>
          <a:blipFill>
            <a:blip r:embed="rId2"/>
            <a:stretch>
              <a:fillRect/>
            </a:stretch>
          </a:blipFill>
        </p:spPr>
        <p:txBody>
          <a:bodyPr/>
          <a:lstStyle/>
          <a:p>
            <a:endParaRPr lang="en-US"/>
          </a:p>
        </p:txBody>
      </p:sp>
      <p:grpSp>
        <p:nvGrpSpPr>
          <p:cNvPr id="12" name="Group 3">
            <a:extLst>
              <a:ext uri="{FF2B5EF4-FFF2-40B4-BE49-F238E27FC236}">
                <a16:creationId xmlns:a16="http://schemas.microsoft.com/office/drawing/2014/main" id="{7CE83909-EB75-3231-3034-50865AF5FFB6}"/>
              </a:ext>
            </a:extLst>
          </p:cNvPr>
          <p:cNvGrpSpPr/>
          <p:nvPr/>
        </p:nvGrpSpPr>
        <p:grpSpPr>
          <a:xfrm>
            <a:off x="-256892" y="3339940"/>
            <a:ext cx="18727580" cy="8551538"/>
            <a:chOff x="0" y="0"/>
            <a:chExt cx="4932367" cy="915025"/>
          </a:xfrm>
        </p:grpSpPr>
        <p:sp>
          <p:nvSpPr>
            <p:cNvPr id="13" name="Freeform 4">
              <a:extLst>
                <a:ext uri="{FF2B5EF4-FFF2-40B4-BE49-F238E27FC236}">
                  <a16:creationId xmlns:a16="http://schemas.microsoft.com/office/drawing/2014/main" id="{418FB711-2140-CFD3-3E66-3CEF1773E729}"/>
                </a:ext>
              </a:extLst>
            </p:cNvPr>
            <p:cNvSpPr/>
            <p:nvPr/>
          </p:nvSpPr>
          <p:spPr>
            <a:xfrm>
              <a:off x="0" y="0"/>
              <a:ext cx="4932367" cy="915025"/>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14" name="TextBox 5">
              <a:extLst>
                <a:ext uri="{FF2B5EF4-FFF2-40B4-BE49-F238E27FC236}">
                  <a16:creationId xmlns:a16="http://schemas.microsoft.com/office/drawing/2014/main" id="{350EE734-9C6F-876C-FB7B-A29BD9B79CF1}"/>
                </a:ext>
              </a:extLst>
            </p:cNvPr>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3" name="TextBox 3"/>
          <p:cNvSpPr txBox="1"/>
          <p:nvPr/>
        </p:nvSpPr>
        <p:spPr>
          <a:xfrm>
            <a:off x="89905" y="432655"/>
            <a:ext cx="17734792" cy="1858137"/>
          </a:xfrm>
          <a:prstGeom prst="rect">
            <a:avLst/>
          </a:prstGeom>
        </p:spPr>
        <p:txBody>
          <a:bodyPr wrap="square" lIns="0" tIns="0" rIns="0" bIns="0" rtlCol="0" anchor="t">
            <a:spAutoFit/>
          </a:bodyPr>
          <a:lstStyle/>
          <a:p>
            <a:pPr algn="l">
              <a:lnSpc>
                <a:spcPts val="7500"/>
              </a:lnSpc>
            </a:pPr>
            <a:r>
              <a:rPr lang="en-US" sz="6000" b="1" i="1" dirty="0">
                <a:solidFill>
                  <a:srgbClr val="95D2DD"/>
                </a:solidFill>
                <a:latin typeface="Century Gothic" panose="020B0502020202020204" pitchFamily="34" charset="0"/>
                <a:ea typeface="League Spartan"/>
                <a:cs typeface="League Spartan"/>
                <a:sym typeface="League Spartan"/>
              </a:rPr>
              <a:t>Current Situation Teller County: </a:t>
            </a:r>
          </a:p>
          <a:p>
            <a:pPr algn="l">
              <a:lnSpc>
                <a:spcPts val="7500"/>
              </a:lnSpc>
            </a:pPr>
            <a:r>
              <a:rPr lang="en-US" sz="6000" b="1" i="1" dirty="0">
                <a:solidFill>
                  <a:srgbClr val="95D2DD"/>
                </a:solidFill>
                <a:latin typeface="Century Gothic" panose="020B0502020202020204" pitchFamily="34" charset="0"/>
                <a:ea typeface="League Spartan"/>
                <a:cs typeface="League Spartan"/>
                <a:sym typeface="League Spartan"/>
              </a:rPr>
              <a:t>Last county in region to regulate STRs</a:t>
            </a:r>
          </a:p>
        </p:txBody>
      </p:sp>
      <p:sp>
        <p:nvSpPr>
          <p:cNvPr id="8" name="TextBox 8"/>
          <p:cNvSpPr txBox="1"/>
          <p:nvPr/>
        </p:nvSpPr>
        <p:spPr>
          <a:xfrm>
            <a:off x="576516" y="2723447"/>
            <a:ext cx="3702533" cy="3777316"/>
          </a:xfrm>
          <a:prstGeom prst="rect">
            <a:avLst/>
          </a:prstGeom>
        </p:spPr>
        <p:txBody>
          <a:bodyPr lIns="0" tIns="0" rIns="0" bIns="0" rtlCol="0" anchor="t">
            <a:spAutoFit/>
          </a:bodyPr>
          <a:lstStyle/>
          <a:p>
            <a:pPr algn="ctr">
              <a:lnSpc>
                <a:spcPts val="5879"/>
              </a:lnSpc>
            </a:pPr>
            <a:r>
              <a:rPr lang="en-US" sz="4199" b="1" dirty="0">
                <a:solidFill>
                  <a:srgbClr val="FFDE59"/>
                </a:solidFill>
                <a:latin typeface="Century Gothic" panose="020B0502020202020204" pitchFamily="34" charset="0"/>
                <a:ea typeface="Century Gothic Paneuropean Bold"/>
                <a:cs typeface="Century Gothic Paneuropean Bold"/>
                <a:sym typeface="Century Gothic Paneuropean Bold"/>
              </a:rPr>
              <a:t>STR Owners</a:t>
            </a:r>
          </a:p>
          <a:p>
            <a:pPr algn="ctr">
              <a:lnSpc>
                <a:spcPts val="5879"/>
              </a:lnSpc>
            </a:pPr>
            <a:r>
              <a:rPr lang="en-US" sz="4199" b="1" dirty="0">
                <a:solidFill>
                  <a:srgbClr val="FFDE59"/>
                </a:solidFill>
                <a:latin typeface="Century Gothic" panose="020B0502020202020204" pitchFamily="34" charset="0"/>
                <a:ea typeface="Century Gothic Paneuropean Bold"/>
                <a:cs typeface="Century Gothic Paneuropean Bold"/>
                <a:sym typeface="Century Gothic Paneuropean Bold"/>
              </a:rPr>
              <a:t>Not Happy</a:t>
            </a:r>
          </a:p>
          <a:p>
            <a:pPr algn="ctr">
              <a:lnSpc>
                <a:spcPts val="5879"/>
              </a:lnSpc>
            </a:pPr>
            <a:r>
              <a:rPr lang="en-US" sz="4199" b="1" dirty="0">
                <a:solidFill>
                  <a:srgbClr val="FFDE59"/>
                </a:solidFill>
                <a:latin typeface="Century Gothic Paneuropean Bold"/>
                <a:ea typeface="Century Gothic Paneuropean Bold"/>
                <a:cs typeface="Century Gothic Paneuropean Bold"/>
                <a:sym typeface="Century Gothic Paneuropean Bold"/>
              </a:rPr>
              <a:t> </a:t>
            </a:r>
          </a:p>
          <a:p>
            <a:pPr algn="ctr">
              <a:lnSpc>
                <a:spcPts val="5879"/>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9" name="TextBox 9"/>
          <p:cNvSpPr txBox="1"/>
          <p:nvPr/>
        </p:nvSpPr>
        <p:spPr>
          <a:xfrm>
            <a:off x="4699973" y="2589292"/>
            <a:ext cx="3665750" cy="3020699"/>
          </a:xfrm>
          <a:prstGeom prst="rect">
            <a:avLst/>
          </a:prstGeom>
        </p:spPr>
        <p:txBody>
          <a:bodyPr lIns="0" tIns="0" rIns="0" bIns="0" rtlCol="0" anchor="t">
            <a:spAutoFit/>
          </a:bodyPr>
          <a:lstStyle/>
          <a:p>
            <a:pPr algn="ctr">
              <a:lnSpc>
                <a:spcPts val="5879"/>
              </a:lnSpc>
            </a:pPr>
            <a:r>
              <a:rPr lang="en-US" sz="4199" b="1" dirty="0">
                <a:solidFill>
                  <a:srgbClr val="FFDE59"/>
                </a:solidFill>
                <a:latin typeface="Century Gothic" panose="020B0502020202020204" pitchFamily="34" charset="0"/>
                <a:ea typeface="Century Gothic Paneuropean Bold"/>
                <a:cs typeface="Century Gothic Paneuropean Bold"/>
                <a:sym typeface="Century Gothic Paneuropean Bold"/>
              </a:rPr>
              <a:t>Neighbors of STRs</a:t>
            </a:r>
          </a:p>
          <a:p>
            <a:pPr algn="ctr">
              <a:lnSpc>
                <a:spcPts val="5879"/>
              </a:lnSpc>
            </a:pPr>
            <a:r>
              <a:rPr lang="en-US" sz="4199" b="1" dirty="0">
                <a:solidFill>
                  <a:srgbClr val="FFDE59"/>
                </a:solidFill>
                <a:latin typeface="Century Gothic" panose="020B0502020202020204" pitchFamily="34" charset="0"/>
                <a:ea typeface="Century Gothic Paneuropean Bold"/>
                <a:cs typeface="Century Gothic Paneuropean Bold"/>
                <a:sym typeface="Century Gothic Paneuropean Bold"/>
              </a:rPr>
              <a:t>Not Happy </a:t>
            </a: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11" name="TextBox 11"/>
          <p:cNvSpPr txBox="1"/>
          <p:nvPr/>
        </p:nvSpPr>
        <p:spPr>
          <a:xfrm>
            <a:off x="13929181" y="2581688"/>
            <a:ext cx="3268127" cy="2623154"/>
          </a:xfrm>
          <a:prstGeom prst="rect">
            <a:avLst/>
          </a:prstGeom>
        </p:spPr>
        <p:txBody>
          <a:bodyPr lIns="0" tIns="0" rIns="0" bIns="0" rtlCol="0" anchor="t">
            <a:spAutoFit/>
          </a:bodyPr>
          <a:lstStyle/>
          <a:p>
            <a:pPr algn="ctr">
              <a:lnSpc>
                <a:spcPts val="5880"/>
              </a:lnSpc>
            </a:pPr>
            <a:r>
              <a:rPr lang="en-US" sz="4200" b="1" dirty="0">
                <a:solidFill>
                  <a:srgbClr val="FFDE59"/>
                </a:solidFill>
                <a:latin typeface="Century Gothic" panose="020B0502020202020204" pitchFamily="34" charset="0"/>
                <a:ea typeface="Century Gothic Paneuropean Bold"/>
                <a:cs typeface="Century Gothic Paneuropean Bold"/>
                <a:sym typeface="Century Gothic Paneuropean Bold"/>
              </a:rPr>
              <a:t>County</a:t>
            </a:r>
          </a:p>
          <a:p>
            <a:pPr algn="ctr">
              <a:lnSpc>
                <a:spcPts val="5880"/>
              </a:lnSpc>
            </a:pPr>
            <a:r>
              <a:rPr lang="en-US" sz="4200" b="1" dirty="0">
                <a:solidFill>
                  <a:srgbClr val="FFDE59"/>
                </a:solidFill>
                <a:latin typeface="Century Gothic" panose="020B0502020202020204" pitchFamily="34" charset="0"/>
                <a:ea typeface="Century Gothic Paneuropean Bold"/>
                <a:cs typeface="Century Gothic Paneuropean Bold"/>
                <a:sym typeface="Century Gothic Paneuropean Bold"/>
              </a:rPr>
              <a:t>Not happy</a:t>
            </a:r>
          </a:p>
          <a:p>
            <a:pPr algn="ctr">
              <a:lnSpc>
                <a:spcPts val="2838"/>
              </a:lnSpc>
            </a:pPr>
            <a:endParaRPr lang="en-US" sz="4200"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38"/>
              </a:lnSpc>
            </a:pPr>
            <a:endParaRPr lang="en-US" sz="4200"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38"/>
              </a:lnSpc>
            </a:pPr>
            <a:endParaRPr lang="en-US" sz="4200"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6" name="TextBox 9">
            <a:extLst>
              <a:ext uri="{FF2B5EF4-FFF2-40B4-BE49-F238E27FC236}">
                <a16:creationId xmlns:a16="http://schemas.microsoft.com/office/drawing/2014/main" id="{4AF5D10E-D126-89FB-4F77-73CCECFF0819}"/>
              </a:ext>
            </a:extLst>
          </p:cNvPr>
          <p:cNvSpPr txBox="1"/>
          <p:nvPr/>
        </p:nvSpPr>
        <p:spPr>
          <a:xfrm>
            <a:off x="9087089" y="2557727"/>
            <a:ext cx="4223156" cy="3020699"/>
          </a:xfrm>
          <a:prstGeom prst="rect">
            <a:avLst/>
          </a:prstGeom>
        </p:spPr>
        <p:txBody>
          <a:bodyPr wrap="square" lIns="0" tIns="0" rIns="0" bIns="0" rtlCol="0" anchor="t">
            <a:spAutoFit/>
          </a:bodyPr>
          <a:lstStyle/>
          <a:p>
            <a:pPr algn="ctr">
              <a:lnSpc>
                <a:spcPts val="5879"/>
              </a:lnSpc>
            </a:pPr>
            <a:r>
              <a:rPr lang="en-US" sz="4199" b="1" dirty="0">
                <a:solidFill>
                  <a:srgbClr val="FFDE59"/>
                </a:solidFill>
                <a:latin typeface="Century Gothic" panose="020B0502020202020204" pitchFamily="34" charset="0"/>
                <a:ea typeface="Century Gothic Paneuropean Bold"/>
                <a:cs typeface="Century Gothic Paneuropean Bold"/>
                <a:sym typeface="Century Gothic Paneuropean Bold"/>
              </a:rPr>
              <a:t>Local Workers/Renters</a:t>
            </a:r>
          </a:p>
          <a:p>
            <a:pPr algn="ctr">
              <a:lnSpc>
                <a:spcPts val="5879"/>
              </a:lnSpc>
            </a:pPr>
            <a:r>
              <a:rPr lang="en-US" sz="4199" b="1" dirty="0">
                <a:solidFill>
                  <a:srgbClr val="FFDE59"/>
                </a:solidFill>
                <a:latin typeface="Century Gothic" panose="020B0502020202020204" pitchFamily="34" charset="0"/>
                <a:ea typeface="Century Gothic Paneuropean Bold"/>
                <a:cs typeface="Century Gothic Paneuropean Bold"/>
                <a:sym typeface="Century Gothic Paneuropean Bold"/>
              </a:rPr>
              <a:t>Not Happy </a:t>
            </a: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10" name="TextBox 8">
            <a:extLst>
              <a:ext uri="{FF2B5EF4-FFF2-40B4-BE49-F238E27FC236}">
                <a16:creationId xmlns:a16="http://schemas.microsoft.com/office/drawing/2014/main" id="{9B47DAEE-7FFF-4FE9-3A5A-46BFB3A404B2}"/>
              </a:ext>
            </a:extLst>
          </p:cNvPr>
          <p:cNvSpPr txBox="1"/>
          <p:nvPr/>
        </p:nvSpPr>
        <p:spPr>
          <a:xfrm>
            <a:off x="429923" y="5306665"/>
            <a:ext cx="3702533" cy="6047168"/>
          </a:xfrm>
          <a:prstGeom prst="rect">
            <a:avLst/>
          </a:prstGeom>
        </p:spPr>
        <p:txBody>
          <a:bodyPr lIns="0" tIns="0" rIns="0" bIns="0" rtlCol="0" anchor="t">
            <a:spAutoFit/>
          </a:bodyPr>
          <a:lstStyle/>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Afraid of loosing livelihood, </a:t>
            </a:r>
          </a:p>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don’t want to be regulated</a:t>
            </a:r>
          </a:p>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 </a:t>
            </a:r>
          </a:p>
          <a:p>
            <a:pPr algn="ctr">
              <a:lnSpc>
                <a:spcPts val="5879"/>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15" name="TextBox 8">
            <a:extLst>
              <a:ext uri="{FF2B5EF4-FFF2-40B4-BE49-F238E27FC236}">
                <a16:creationId xmlns:a16="http://schemas.microsoft.com/office/drawing/2014/main" id="{6F7245FF-2449-A5C9-84AD-345B810DFDC8}"/>
              </a:ext>
            </a:extLst>
          </p:cNvPr>
          <p:cNvSpPr txBox="1"/>
          <p:nvPr/>
        </p:nvSpPr>
        <p:spPr>
          <a:xfrm>
            <a:off x="4934707" y="5087692"/>
            <a:ext cx="3702533" cy="6803786"/>
          </a:xfrm>
          <a:prstGeom prst="rect">
            <a:avLst/>
          </a:prstGeom>
        </p:spPr>
        <p:txBody>
          <a:bodyPr lIns="0" tIns="0" rIns="0" bIns="0" rtlCol="0" anchor="t">
            <a:spAutoFit/>
          </a:bodyPr>
          <a:lstStyle/>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Don’t want to be the enforcer for issues- want peace and quiet</a:t>
            </a:r>
          </a:p>
          <a:p>
            <a:pPr algn="ctr">
              <a:lnSpc>
                <a:spcPts val="5879"/>
              </a:lnSpc>
            </a:pPr>
            <a:r>
              <a:rPr lang="en-US" sz="4000" b="1" dirty="0">
                <a:solidFill>
                  <a:srgbClr val="FFDE59"/>
                </a:solidFill>
                <a:latin typeface="Century Gothic Paneuropean Bold"/>
                <a:ea typeface="Century Gothic Paneuropean Bold"/>
                <a:cs typeface="Century Gothic Paneuropean Bold"/>
                <a:sym typeface="Century Gothic Paneuropean Bold"/>
              </a:rPr>
              <a:t> </a:t>
            </a:r>
          </a:p>
          <a:p>
            <a:pPr algn="ctr">
              <a:lnSpc>
                <a:spcPts val="5879"/>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16" name="TextBox 8">
            <a:extLst>
              <a:ext uri="{FF2B5EF4-FFF2-40B4-BE49-F238E27FC236}">
                <a16:creationId xmlns:a16="http://schemas.microsoft.com/office/drawing/2014/main" id="{369EFFBA-3F7D-88C1-7EAD-0B578BCC8896}"/>
              </a:ext>
            </a:extLst>
          </p:cNvPr>
          <p:cNvSpPr txBox="1"/>
          <p:nvPr/>
        </p:nvSpPr>
        <p:spPr>
          <a:xfrm>
            <a:off x="9522060" y="5204842"/>
            <a:ext cx="3702533" cy="6047168"/>
          </a:xfrm>
          <a:prstGeom prst="rect">
            <a:avLst/>
          </a:prstGeom>
        </p:spPr>
        <p:txBody>
          <a:bodyPr lIns="0" tIns="0" rIns="0" bIns="0" rtlCol="0" anchor="t">
            <a:spAutoFit/>
          </a:bodyPr>
          <a:lstStyle/>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Can’t find a place to live- rents are too high &amp; few rentals</a:t>
            </a:r>
          </a:p>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 </a:t>
            </a:r>
          </a:p>
          <a:p>
            <a:pPr algn="ctr">
              <a:lnSpc>
                <a:spcPts val="5879"/>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
        <p:nvSpPr>
          <p:cNvPr id="17" name="TextBox 8">
            <a:extLst>
              <a:ext uri="{FF2B5EF4-FFF2-40B4-BE49-F238E27FC236}">
                <a16:creationId xmlns:a16="http://schemas.microsoft.com/office/drawing/2014/main" id="{920C6757-7350-9A28-F16E-08B12207A477}"/>
              </a:ext>
            </a:extLst>
          </p:cNvPr>
          <p:cNvSpPr txBox="1"/>
          <p:nvPr/>
        </p:nvSpPr>
        <p:spPr>
          <a:xfrm>
            <a:off x="13903845" y="4842654"/>
            <a:ext cx="3702533" cy="6803786"/>
          </a:xfrm>
          <a:prstGeom prst="rect">
            <a:avLst/>
          </a:prstGeom>
        </p:spPr>
        <p:txBody>
          <a:bodyPr lIns="0" tIns="0" rIns="0" bIns="0" rtlCol="0" anchor="t">
            <a:spAutoFit/>
          </a:bodyPr>
          <a:lstStyle/>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Emergency alert issues, </a:t>
            </a:r>
          </a:p>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Last county to regulate, too many complaints</a:t>
            </a:r>
          </a:p>
          <a:p>
            <a:pPr algn="ctr">
              <a:lnSpc>
                <a:spcPts val="5879"/>
              </a:lnSpc>
            </a:pPr>
            <a:r>
              <a:rPr lang="en-US" sz="4000" b="1" i="1" dirty="0">
                <a:solidFill>
                  <a:srgbClr val="FFDE59"/>
                </a:solidFill>
                <a:latin typeface="Century Gothic" panose="020B0502020202020204" pitchFamily="34" charset="0"/>
                <a:ea typeface="Century Gothic Paneuropean Bold"/>
                <a:cs typeface="Century Gothic Paneuropean Bold"/>
                <a:sym typeface="Century Gothic Paneuropean Bold"/>
              </a:rPr>
              <a:t> </a:t>
            </a:r>
          </a:p>
          <a:p>
            <a:pPr algn="ctr">
              <a:lnSpc>
                <a:spcPts val="5879"/>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a:p>
            <a:pPr algn="ctr">
              <a:lnSpc>
                <a:spcPts val="2800"/>
              </a:lnSpc>
            </a:pPr>
            <a:endParaRPr lang="en-US" sz="4199" b="1" dirty="0">
              <a:solidFill>
                <a:srgbClr val="FFDE59"/>
              </a:solidFill>
              <a:latin typeface="Century Gothic Paneuropean Bold"/>
              <a:ea typeface="Century Gothic Paneuropean Bold"/>
              <a:cs typeface="Century Gothic Paneuropean Bold"/>
              <a:sym typeface="Century Gothic Paneuropean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D2440"/>
        </a:solidFill>
        <a:effectLst/>
      </p:bgPr>
    </p:bg>
    <p:spTree>
      <p:nvGrpSpPr>
        <p:cNvPr id="1" name="">
          <a:extLst>
            <a:ext uri="{FF2B5EF4-FFF2-40B4-BE49-F238E27FC236}">
              <a16:creationId xmlns:a16="http://schemas.microsoft.com/office/drawing/2014/main" id="{4175F861-75D7-E01F-9790-8F138812D4A9}"/>
            </a:ext>
          </a:extLst>
        </p:cNvPr>
        <p:cNvGrpSpPr/>
        <p:nvPr/>
      </p:nvGrpSpPr>
      <p:grpSpPr>
        <a:xfrm>
          <a:off x="0" y="0"/>
          <a:ext cx="0" cy="0"/>
          <a:chOff x="0" y="0"/>
          <a:chExt cx="0" cy="0"/>
        </a:xfrm>
      </p:grpSpPr>
      <p:pic>
        <p:nvPicPr>
          <p:cNvPr id="8" name="Picture 7" descr="A couch with a view of mountains and trees&#10;&#10;AI-generated content may be incorrect.">
            <a:extLst>
              <a:ext uri="{FF2B5EF4-FFF2-40B4-BE49-F238E27FC236}">
                <a16:creationId xmlns:a16="http://schemas.microsoft.com/office/drawing/2014/main" id="{93FE3F83-4FBB-A9F5-E294-65C96A830F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8260568" cy="10287000"/>
          </a:xfrm>
          <a:prstGeom prst="rect">
            <a:avLst/>
          </a:prstGeom>
        </p:spPr>
      </p:pic>
      <p:grpSp>
        <p:nvGrpSpPr>
          <p:cNvPr id="2" name="Group 3">
            <a:extLst>
              <a:ext uri="{FF2B5EF4-FFF2-40B4-BE49-F238E27FC236}">
                <a16:creationId xmlns:a16="http://schemas.microsoft.com/office/drawing/2014/main" id="{D1914FC8-F06F-8D97-0781-7D24A1A01CC7}"/>
              </a:ext>
            </a:extLst>
          </p:cNvPr>
          <p:cNvGrpSpPr/>
          <p:nvPr/>
        </p:nvGrpSpPr>
        <p:grpSpPr>
          <a:xfrm>
            <a:off x="-1447800" y="-342900"/>
            <a:ext cx="23670769" cy="11456737"/>
            <a:chOff x="-33988" y="-38100"/>
            <a:chExt cx="4966355" cy="953125"/>
          </a:xfrm>
        </p:grpSpPr>
        <p:sp>
          <p:nvSpPr>
            <p:cNvPr id="7" name="Freeform 4">
              <a:extLst>
                <a:ext uri="{FF2B5EF4-FFF2-40B4-BE49-F238E27FC236}">
                  <a16:creationId xmlns:a16="http://schemas.microsoft.com/office/drawing/2014/main" id="{98B05864-522A-5A58-8EB1-9DB690A887DE}"/>
                </a:ext>
              </a:extLst>
            </p:cNvPr>
            <p:cNvSpPr/>
            <p:nvPr/>
          </p:nvSpPr>
          <p:spPr>
            <a:xfrm>
              <a:off x="-33988" y="0"/>
              <a:ext cx="4966355" cy="915025"/>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9" name="TextBox 5">
              <a:extLst>
                <a:ext uri="{FF2B5EF4-FFF2-40B4-BE49-F238E27FC236}">
                  <a16:creationId xmlns:a16="http://schemas.microsoft.com/office/drawing/2014/main" id="{B9C35CB1-A4C7-D5F0-0E65-3EA1EACEC014}"/>
                </a:ext>
              </a:extLst>
            </p:cNvPr>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4" name="TextBox 4">
            <a:extLst>
              <a:ext uri="{FF2B5EF4-FFF2-40B4-BE49-F238E27FC236}">
                <a16:creationId xmlns:a16="http://schemas.microsoft.com/office/drawing/2014/main" id="{55858931-3601-2CCA-25D4-05FCEEF2DB17}"/>
              </a:ext>
            </a:extLst>
          </p:cNvPr>
          <p:cNvSpPr txBox="1"/>
          <p:nvPr/>
        </p:nvSpPr>
        <p:spPr>
          <a:xfrm>
            <a:off x="633984" y="495300"/>
            <a:ext cx="16992600" cy="8405186"/>
          </a:xfrm>
          <a:prstGeom prst="rect">
            <a:avLst/>
          </a:prstGeom>
        </p:spPr>
        <p:txBody>
          <a:bodyPr wrap="square" lIns="0" tIns="0" rIns="0" bIns="0" rtlCol="0" anchor="t">
            <a:spAutoFit/>
          </a:bodyPr>
          <a:lstStyle/>
          <a:p>
            <a:r>
              <a:rPr lang="en-US" sz="4400" dirty="0">
                <a:solidFill>
                  <a:schemeClr val="tx1">
                    <a:lumMod val="95000"/>
                    <a:lumOff val="5000"/>
                  </a:schemeClr>
                </a:solidFill>
                <a:latin typeface="Century Gothic" panose="020B0502020202020204" pitchFamily="34" charset="0"/>
              </a:rPr>
              <a:t>STRs in Teller County: The Current Situation </a:t>
            </a:r>
          </a:p>
          <a:p>
            <a:r>
              <a:rPr lang="en-US" sz="3600" dirty="0">
                <a:solidFill>
                  <a:schemeClr val="tx1">
                    <a:lumMod val="95000"/>
                    <a:lumOff val="5000"/>
                  </a:schemeClr>
                </a:solidFill>
                <a:latin typeface="Century Gothic" panose="020B0502020202020204" pitchFamily="34" charset="0"/>
              </a:rPr>
              <a:t>No Licensing or Legal Pathway</a:t>
            </a:r>
          </a:p>
          <a:p>
            <a:r>
              <a:rPr lang="en-US" sz="3600" dirty="0">
                <a:solidFill>
                  <a:schemeClr val="bg1"/>
                </a:solidFill>
                <a:latin typeface="Century Gothic" panose="020B0502020202020204" pitchFamily="34" charset="0"/>
              </a:rPr>
              <a:t>Teller County is the only county in the mountain region without STR regulations</a:t>
            </a:r>
          </a:p>
          <a:p>
            <a:pPr lvl="1"/>
            <a:r>
              <a:rPr lang="en-US" sz="3600" dirty="0">
                <a:solidFill>
                  <a:schemeClr val="bg1"/>
                </a:solidFill>
                <a:latin typeface="Century Gothic" panose="020B0502020202020204" pitchFamily="34" charset="0"/>
              </a:rPr>
              <a:t>STRs are not a recognized use under current zoning—no permit process exists</a:t>
            </a:r>
          </a:p>
          <a:p>
            <a:endParaRPr lang="en-US" sz="3600" dirty="0">
              <a:solidFill>
                <a:schemeClr val="bg1"/>
              </a:solidFill>
              <a:latin typeface="Century Gothic" panose="020B0502020202020204" pitchFamily="34" charset="0"/>
            </a:endParaRPr>
          </a:p>
          <a:p>
            <a:r>
              <a:rPr lang="en-US" sz="3600" dirty="0">
                <a:solidFill>
                  <a:schemeClr val="bg1"/>
                </a:solidFill>
                <a:latin typeface="Century Gothic" panose="020B0502020202020204" pitchFamily="34" charset="0"/>
              </a:rPr>
              <a:t>Zoning Code Silence = Not Allowed</a:t>
            </a:r>
          </a:p>
          <a:p>
            <a:pPr lvl="1"/>
            <a:r>
              <a:rPr lang="en-US" sz="3600" dirty="0">
                <a:solidFill>
                  <a:schemeClr val="bg1"/>
                </a:solidFill>
                <a:latin typeface="Century Gothic" panose="020B0502020202020204" pitchFamily="34" charset="0"/>
              </a:rPr>
              <a:t>STRs are not listed as allowed, conditional, or temporary uses</a:t>
            </a:r>
          </a:p>
          <a:p>
            <a:pPr lvl="1"/>
            <a:r>
              <a:rPr lang="en-US" sz="3600" dirty="0">
                <a:solidFill>
                  <a:schemeClr val="bg1"/>
                </a:solidFill>
                <a:latin typeface="Century Gothic" panose="020B0502020202020204" pitchFamily="34" charset="0"/>
              </a:rPr>
              <a:t>State law requires uses to be explicitly allowed—everything else is prohibited</a:t>
            </a:r>
          </a:p>
          <a:p>
            <a:br>
              <a:rPr lang="en-US" sz="3600" dirty="0">
                <a:solidFill>
                  <a:schemeClr val="bg1"/>
                </a:solidFill>
                <a:latin typeface="Century Gothic" panose="020B0502020202020204" pitchFamily="34" charset="0"/>
              </a:rPr>
            </a:br>
            <a:r>
              <a:rPr lang="en-US" sz="3600" dirty="0">
                <a:solidFill>
                  <a:schemeClr val="bg1"/>
                </a:solidFill>
                <a:latin typeface="Century Gothic" panose="020B0502020202020204" pitchFamily="34" charset="0"/>
              </a:rPr>
              <a:t>Short-term rentals are technically illegal under current code, but they still operate</a:t>
            </a:r>
            <a:r>
              <a:rPr lang="en-US" sz="3200" dirty="0">
                <a:solidFill>
                  <a:schemeClr val="bg1"/>
                </a:solidFill>
                <a:latin typeface="Century Gothic" panose="020B0502020202020204" pitchFamily="34" charset="0"/>
              </a:rPr>
              <a:t>.</a:t>
            </a:r>
          </a:p>
          <a:p>
            <a:pPr algn="l">
              <a:lnSpc>
                <a:spcPts val="4479"/>
              </a:lnSpc>
            </a:pPr>
            <a:endParaRPr lang="en-US" sz="3199" dirty="0">
              <a:solidFill>
                <a:srgbClr val="FFDE59"/>
              </a:solidFill>
              <a:latin typeface="Century Gothic Paneuropean"/>
              <a:ea typeface="Century Gothic Paneuropean"/>
              <a:cs typeface="Century Gothic Paneuropean"/>
              <a:sym typeface="Century Gothic Paneuropean"/>
            </a:endParaRPr>
          </a:p>
        </p:txBody>
      </p:sp>
      <p:sp>
        <p:nvSpPr>
          <p:cNvPr id="6" name="TextBox 5">
            <a:extLst>
              <a:ext uri="{FF2B5EF4-FFF2-40B4-BE49-F238E27FC236}">
                <a16:creationId xmlns:a16="http://schemas.microsoft.com/office/drawing/2014/main" id="{F06B6EFE-86A7-079F-6C26-46A56A600455}"/>
              </a:ext>
            </a:extLst>
          </p:cNvPr>
          <p:cNvSpPr txBox="1"/>
          <p:nvPr/>
        </p:nvSpPr>
        <p:spPr>
          <a:xfrm>
            <a:off x="6172200" y="9658770"/>
            <a:ext cx="9208168" cy="383695"/>
          </a:xfrm>
          <a:prstGeom prst="rect">
            <a:avLst/>
          </a:prstGeom>
          <a:noFill/>
        </p:spPr>
        <p:txBody>
          <a:bodyPr wrap="square">
            <a:spAutoFit/>
          </a:bodyPr>
          <a:lstStyle/>
          <a:p>
            <a:pPr marL="342900" marR="0" lvl="0" indent="-342900">
              <a:lnSpc>
                <a:spcPct val="115000"/>
              </a:lnSpc>
              <a:spcAft>
                <a:spcPts val="1000"/>
              </a:spcAft>
              <a:buFont typeface="Symbol" pitchFamily="2" charset="2"/>
              <a:buChar char=""/>
              <a:tabLst>
                <a:tab pos="228600" algn="l"/>
              </a:tabLst>
            </a:pPr>
            <a:r>
              <a:rPr lang="en-US" sz="1800" dirty="0">
                <a:solidFill>
                  <a:schemeClr val="bg1"/>
                </a:solidFill>
                <a:effectLst/>
                <a:latin typeface="Cambria" panose="02040503050406030204" pitchFamily="18" charset="0"/>
                <a:ea typeface="MS Mincho" panose="02020609040205080304" pitchFamily="49" charset="-128"/>
                <a:cs typeface="Times New Roman" panose="02020603050405020304" pitchFamily="18" charset="0"/>
              </a:rPr>
              <a:t>Sources: Teller County Planning Dept, </a:t>
            </a:r>
          </a:p>
        </p:txBody>
      </p:sp>
    </p:spTree>
    <p:extLst>
      <p:ext uri="{BB962C8B-B14F-4D97-AF65-F5344CB8AC3E}">
        <p14:creationId xmlns:p14="http://schemas.microsoft.com/office/powerpoint/2010/main" val="36843161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33"/>
        <p:cNvGrpSpPr/>
        <p:nvPr/>
      </p:nvGrpSpPr>
      <p:grpSpPr>
        <a:xfrm>
          <a:off x="0" y="0"/>
          <a:ext cx="0" cy="0"/>
          <a:chOff x="0" y="0"/>
          <a:chExt cx="0" cy="0"/>
        </a:xfrm>
      </p:grpSpPr>
      <p:pic>
        <p:nvPicPr>
          <p:cNvPr id="3" name="Picture 2">
            <a:extLst>
              <a:ext uri="{FF2B5EF4-FFF2-40B4-BE49-F238E27FC236}">
                <a16:creationId xmlns:a16="http://schemas.microsoft.com/office/drawing/2014/main" id="{CAAA541D-B897-AE2E-A264-F1D58CB0C2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8019" y="0"/>
            <a:ext cx="18930819" cy="13236400"/>
          </a:xfrm>
          <a:prstGeom prst="rect">
            <a:avLst/>
          </a:prstGeom>
        </p:spPr>
      </p:pic>
      <p:sp>
        <p:nvSpPr>
          <p:cNvPr id="34" name="Google Shape;34;p3"/>
          <p:cNvSpPr txBox="1">
            <a:spLocks noGrp="1"/>
          </p:cNvSpPr>
          <p:nvPr>
            <p:ph type="title"/>
          </p:nvPr>
        </p:nvSpPr>
        <p:spPr>
          <a:xfrm>
            <a:off x="734382" y="823601"/>
            <a:ext cx="16456951" cy="677108"/>
          </a:xfrm>
          <a:prstGeom prst="rect">
            <a:avLst/>
          </a:prstGeom>
          <a:noFill/>
          <a:ln>
            <a:noFill/>
          </a:ln>
        </p:spPr>
        <p:txBody>
          <a:bodyPr spcFirstLastPara="1" vert="horz" wrap="square" lIns="0" tIns="0" rIns="0" bIns="0" rtlCol="0" anchor="ctr" anchorCtr="0">
            <a:spAutoFit/>
          </a:bodyPr>
          <a:lstStyle/>
          <a:p>
            <a:pPr algn="ctr">
              <a:buClr>
                <a:srgbClr val="FFFFFF"/>
              </a:buClr>
              <a:buSzPts val="4400"/>
            </a:pPr>
            <a:r>
              <a:rPr lang="en-US" dirty="0">
                <a:solidFill>
                  <a:schemeClr val="bg1"/>
                </a:solidFill>
              </a:rPr>
              <a:t>Listings as of today on VRBO and Airbnb-both sloppy platforms for data.</a:t>
            </a:r>
            <a:endParaRPr sz="7982" dirty="0">
              <a:solidFill>
                <a:schemeClr val="bg1"/>
              </a:solidFill>
              <a:latin typeface="Arial"/>
              <a:ea typeface="Arial"/>
              <a:cs typeface="Arial"/>
              <a:sym typeface="Arial"/>
            </a:endParaRPr>
          </a:p>
        </p:txBody>
      </p:sp>
      <p:graphicFrame>
        <p:nvGraphicFramePr>
          <p:cNvPr id="38" name="Google Shape;35;p3">
            <a:extLst>
              <a:ext uri="{FF2B5EF4-FFF2-40B4-BE49-F238E27FC236}">
                <a16:creationId xmlns:a16="http://schemas.microsoft.com/office/drawing/2014/main" id="{8AA88058-8846-F9B7-5668-46A3D5AAC378}"/>
              </a:ext>
            </a:extLst>
          </p:cNvPr>
          <p:cNvGraphicFramePr/>
          <p:nvPr>
            <p:extLst>
              <p:ext uri="{D42A27DB-BD31-4B8C-83A1-F6EECF244321}">
                <p14:modId xmlns:p14="http://schemas.microsoft.com/office/powerpoint/2010/main" val="4203826674"/>
              </p:ext>
            </p:extLst>
          </p:nvPr>
        </p:nvGraphicFramePr>
        <p:xfrm>
          <a:off x="1295400" y="8039100"/>
          <a:ext cx="16456951" cy="751759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3185665"/>
            <a:ext cx="16230600" cy="6072635"/>
            <a:chOff x="0" y="0"/>
            <a:chExt cx="4274726" cy="1599377"/>
          </a:xfrm>
        </p:grpSpPr>
        <p:sp>
          <p:nvSpPr>
            <p:cNvPr id="3" name="Freeform 3"/>
            <p:cNvSpPr/>
            <p:nvPr/>
          </p:nvSpPr>
          <p:spPr>
            <a:xfrm>
              <a:off x="0" y="0"/>
              <a:ext cx="4274726" cy="1599377"/>
            </a:xfrm>
            <a:custGeom>
              <a:avLst/>
              <a:gdLst/>
              <a:ahLst/>
              <a:cxnLst/>
              <a:rect l="l" t="t" r="r" b="b"/>
              <a:pathLst>
                <a:path w="4274726" h="1599377">
                  <a:moveTo>
                    <a:pt x="0" y="0"/>
                  </a:moveTo>
                  <a:lnTo>
                    <a:pt x="4274726" y="0"/>
                  </a:lnTo>
                  <a:lnTo>
                    <a:pt x="4274726" y="1599377"/>
                  </a:lnTo>
                  <a:lnTo>
                    <a:pt x="0" y="1599377"/>
                  </a:lnTo>
                  <a:close/>
                </a:path>
              </a:pathLst>
            </a:custGeom>
            <a:solidFill>
              <a:srgbClr val="0D2440">
                <a:alpha val="69804"/>
              </a:srgbClr>
            </a:solidFill>
          </p:spPr>
          <p:txBody>
            <a:bodyPr/>
            <a:lstStyle/>
            <a:p>
              <a:endParaRPr lang="en-US"/>
            </a:p>
          </p:txBody>
        </p:sp>
        <p:sp>
          <p:nvSpPr>
            <p:cNvPr id="4" name="TextBox 4"/>
            <p:cNvSpPr txBox="1"/>
            <p:nvPr/>
          </p:nvSpPr>
          <p:spPr>
            <a:xfrm>
              <a:off x="0" y="-38100"/>
              <a:ext cx="4274726" cy="1637477"/>
            </a:xfrm>
            <a:prstGeom prst="rect">
              <a:avLst/>
            </a:prstGeom>
          </p:spPr>
          <p:txBody>
            <a:bodyPr lIns="50800" tIns="50800" rIns="50800" bIns="50800" rtlCol="0" anchor="ctr"/>
            <a:lstStyle/>
            <a:p>
              <a:pPr algn="ctr">
                <a:lnSpc>
                  <a:spcPts val="3499"/>
                </a:lnSpc>
              </a:pPr>
              <a:endParaRPr/>
            </a:p>
          </p:txBody>
        </p:sp>
      </p:grpSp>
      <p:pic>
        <p:nvPicPr>
          <p:cNvPr id="6" name="Picture 5" descr="A dirt road with a dumpster and a trailer&#10;&#10;AI-generated content may be incorrect.">
            <a:extLst>
              <a:ext uri="{FF2B5EF4-FFF2-40B4-BE49-F238E27FC236}">
                <a16:creationId xmlns:a16="http://schemas.microsoft.com/office/drawing/2014/main" id="{8D7985F4-5DF4-E316-DCB1-A8AA90EDCE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a:off x="-3047998" y="-2781301"/>
            <a:ext cx="24383998" cy="18287999"/>
          </a:xfrm>
          <a:prstGeom prst="rect">
            <a:avLst/>
          </a:prstGeom>
        </p:spPr>
      </p:pic>
      <p:grpSp>
        <p:nvGrpSpPr>
          <p:cNvPr id="9" name="Group 3">
            <a:extLst>
              <a:ext uri="{FF2B5EF4-FFF2-40B4-BE49-F238E27FC236}">
                <a16:creationId xmlns:a16="http://schemas.microsoft.com/office/drawing/2014/main" id="{49526005-669C-4781-E93B-A954BB1BC6BA}"/>
              </a:ext>
            </a:extLst>
          </p:cNvPr>
          <p:cNvGrpSpPr/>
          <p:nvPr/>
        </p:nvGrpSpPr>
        <p:grpSpPr>
          <a:xfrm>
            <a:off x="-3581400" y="-3381367"/>
            <a:ext cx="30277091" cy="17049733"/>
            <a:chOff x="0" y="-253727"/>
            <a:chExt cx="5601315" cy="1168752"/>
          </a:xfrm>
        </p:grpSpPr>
        <p:sp>
          <p:nvSpPr>
            <p:cNvPr id="10" name="Freeform 4">
              <a:extLst>
                <a:ext uri="{FF2B5EF4-FFF2-40B4-BE49-F238E27FC236}">
                  <a16:creationId xmlns:a16="http://schemas.microsoft.com/office/drawing/2014/main" id="{4199636E-3124-498D-F575-E23624F73A44}"/>
                </a:ext>
              </a:extLst>
            </p:cNvPr>
            <p:cNvSpPr/>
            <p:nvPr/>
          </p:nvSpPr>
          <p:spPr>
            <a:xfrm>
              <a:off x="668948" y="-253727"/>
              <a:ext cx="4932367" cy="1141166"/>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dirty="0"/>
            </a:p>
          </p:txBody>
        </p:sp>
        <p:sp>
          <p:nvSpPr>
            <p:cNvPr id="11" name="TextBox 5">
              <a:extLst>
                <a:ext uri="{FF2B5EF4-FFF2-40B4-BE49-F238E27FC236}">
                  <a16:creationId xmlns:a16="http://schemas.microsoft.com/office/drawing/2014/main" id="{7F84F6F6-1908-3DAF-F936-7D2BB16D86A7}"/>
                </a:ext>
              </a:extLst>
            </p:cNvPr>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15" name="TextBox 14">
            <a:extLst>
              <a:ext uri="{FF2B5EF4-FFF2-40B4-BE49-F238E27FC236}">
                <a16:creationId xmlns:a16="http://schemas.microsoft.com/office/drawing/2014/main" id="{C4027FB0-4AB3-50A2-7E08-7C9AC572889C}"/>
              </a:ext>
            </a:extLst>
          </p:cNvPr>
          <p:cNvSpPr txBox="1"/>
          <p:nvPr/>
        </p:nvSpPr>
        <p:spPr>
          <a:xfrm>
            <a:off x="533400" y="-729322"/>
            <a:ext cx="16574307" cy="1015663"/>
          </a:xfrm>
          <a:prstGeom prst="rect">
            <a:avLst/>
          </a:prstGeom>
          <a:noFill/>
        </p:spPr>
        <p:txBody>
          <a:bodyPr wrap="square">
            <a:spAutoFit/>
          </a:bodyPr>
          <a:lstStyle/>
          <a:p>
            <a:r>
              <a:rPr lang="en-US" sz="6000" b="1" dirty="0">
                <a:solidFill>
                  <a:schemeClr val="bg1"/>
                </a:solidFill>
              </a:rPr>
              <a:t>Why We’re Here Today: Neighbor perspective</a:t>
            </a:r>
          </a:p>
        </p:txBody>
      </p:sp>
      <p:sp>
        <p:nvSpPr>
          <p:cNvPr id="14" name="TextBox 13">
            <a:extLst>
              <a:ext uri="{FF2B5EF4-FFF2-40B4-BE49-F238E27FC236}">
                <a16:creationId xmlns:a16="http://schemas.microsoft.com/office/drawing/2014/main" id="{26C6C372-DB49-4829-10CA-900E4E816A2E}"/>
              </a:ext>
            </a:extLst>
          </p:cNvPr>
          <p:cNvSpPr txBox="1"/>
          <p:nvPr/>
        </p:nvSpPr>
        <p:spPr>
          <a:xfrm>
            <a:off x="533400" y="358838"/>
            <a:ext cx="9849276" cy="7786747"/>
          </a:xfrm>
          <a:prstGeom prst="rect">
            <a:avLst/>
          </a:prstGeom>
          <a:noFill/>
        </p:spPr>
        <p:txBody>
          <a:bodyPr wrap="square">
            <a:spAutoFit/>
          </a:bodyPr>
          <a:lstStyle/>
          <a:p>
            <a:pPr marL="0" marR="0">
              <a:buNone/>
            </a:pPr>
            <a:r>
              <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What Neighbors Are Reporting</a:t>
            </a:r>
            <a:endParaRPr lang="en-US"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buNone/>
            </a:pPr>
            <a:r>
              <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1. Noise and Disruption</a:t>
            </a:r>
            <a:endParaRPr lang="en-US"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Late-night parties, amplified music, and outdoor gatherings beyond reasonable hours</a:t>
            </a:r>
            <a:endPar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Lack of concern from guests who don’t know or interact with neighbors</a:t>
            </a:r>
            <a:endParaRPr lang="en-US" sz="20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2. Parking Congestion</a:t>
            </a:r>
            <a:endParaRPr lang="en-US"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Overflow vehicles blocking driveways, sidewalks, and emergency access routes</a:t>
            </a:r>
            <a:endPar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Weekend party rentals causing temporary gridlock in quiet neighborhoods</a:t>
            </a:r>
            <a:endParaRPr lang="en-US" sz="20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3. Trash, Sanitation &amp; wildlife</a:t>
            </a:r>
            <a:endParaRPr lang="en-US"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Overflowing bins, litter left behind, and improper disposal of food and alcohol containers</a:t>
            </a:r>
            <a:endPar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Lack of accountability when guests depart before trash pickup – trash spread around by wildlife- more encounters with wildlife because of inappropriate disposal of trash</a:t>
            </a:r>
            <a:endParaRPr lang="en-US" sz="20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L="0" marR="0">
              <a:buNone/>
            </a:pPr>
            <a:r>
              <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4. Security Concerns</a:t>
            </a:r>
            <a:endParaRPr lang="en-US"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Unvetted guests with unknown backgrounds staying near families with children</a:t>
            </a:r>
            <a:endPar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Documented incidents of public intoxication, trespassing, and even violence at some STRs</a:t>
            </a:r>
            <a:endPar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0" marR="0">
              <a:buNone/>
            </a:pPr>
            <a:endPar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endParaRPr>
          </a:p>
          <a:p>
            <a:pPr marR="0" lvl="0">
              <a:buSzPts val="1000"/>
              <a:tabLst>
                <a:tab pos="457200" algn="l"/>
              </a:tabLst>
            </a:pPr>
            <a:endParaRPr lang="en-US" sz="2400" kern="100" dirty="0">
              <a:solidFill>
                <a:schemeClr val="bg1"/>
              </a:solidFill>
              <a:effectLst/>
              <a:latin typeface="Aptos" panose="020B0004020202020204" pitchFamily="34" charset="0"/>
              <a:ea typeface="Aptos" panose="020B0004020202020204" pitchFamily="34" charset="0"/>
              <a:cs typeface="Times New Roman" panose="02020603050405020304" pitchFamily="18" charset="0"/>
            </a:endParaRPr>
          </a:p>
        </p:txBody>
      </p:sp>
      <p:sp>
        <p:nvSpPr>
          <p:cNvPr id="17" name="TextBox 16">
            <a:extLst>
              <a:ext uri="{FF2B5EF4-FFF2-40B4-BE49-F238E27FC236}">
                <a16:creationId xmlns:a16="http://schemas.microsoft.com/office/drawing/2014/main" id="{5AFA5507-ACE6-92EC-AABC-D79303AE7B01}"/>
              </a:ext>
            </a:extLst>
          </p:cNvPr>
          <p:cNvSpPr txBox="1"/>
          <p:nvPr/>
        </p:nvSpPr>
        <p:spPr>
          <a:xfrm>
            <a:off x="10664379" y="864099"/>
            <a:ext cx="7504893" cy="7755969"/>
          </a:xfrm>
          <a:prstGeom prst="rect">
            <a:avLst/>
          </a:prstGeom>
          <a:noFill/>
        </p:spPr>
        <p:txBody>
          <a:bodyPr wrap="square">
            <a:spAutoFit/>
          </a:bodyPr>
          <a:lstStyle/>
          <a:p>
            <a:pPr marL="0" marR="0">
              <a:buNone/>
            </a:pPr>
            <a:r>
              <a:rPr lang="en-US" sz="3600" b="1"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5. Loss of Community Fabric/ Disinvestment</a:t>
            </a:r>
            <a:endParaRPr lang="en-US" sz="36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Homes converted into commercial lodging with no permanent residents</a:t>
            </a:r>
            <a:endParaRPr lang="en-US" sz="2000" kern="100" dirty="0">
              <a:solidFill>
                <a:schemeClr val="bg1"/>
              </a:solidFill>
              <a:effectLst/>
              <a:latin typeface="Arial" panose="020B0604020202020204" pitchFamily="34" charset="0"/>
              <a:ea typeface="Aptos" panose="020B0004020202020204" pitchFamily="34" charset="0"/>
              <a:cs typeface="Arial" panose="020B0604020202020204" pitchFamily="34" charset="0"/>
            </a:endParaRPr>
          </a:p>
          <a:p>
            <a:pPr marL="342900" marR="0" lvl="0" indent="-342900">
              <a:buSzPts val="1000"/>
              <a:buFont typeface="Symbol" pitchFamily="2" charset="2"/>
              <a:buChar char=""/>
              <a:tabLst>
                <a:tab pos="457200" algn="l"/>
              </a:tabLst>
            </a:pPr>
            <a:r>
              <a:rPr lang="en-US" sz="2000" kern="0" dirty="0">
                <a:solidFill>
                  <a:schemeClr val="bg1"/>
                </a:solidFill>
                <a:effectLst/>
                <a:latin typeface="Arial" panose="020B0604020202020204" pitchFamily="34" charset="0"/>
                <a:ea typeface="Times New Roman" panose="02020603050405020304" pitchFamily="18" charset="0"/>
                <a:cs typeface="Arial" panose="020B0604020202020204" pitchFamily="34" charset="0"/>
              </a:rPr>
              <a:t>Neighbors report feeling like they live next to a hotel, not a home</a:t>
            </a:r>
            <a:endParaRPr lang="en-US" sz="2000" kern="0" dirty="0">
              <a:solidFill>
                <a:schemeClr val="bg1"/>
              </a:solidFill>
              <a:latin typeface="Arial" panose="020B0604020202020204" pitchFamily="34" charset="0"/>
              <a:ea typeface="Times New Roman" panose="02020603050405020304" pitchFamily="18" charset="0"/>
              <a:cs typeface="Arial" panose="020B0604020202020204" pitchFamily="34" charset="0"/>
            </a:endParaRPr>
          </a:p>
          <a:p>
            <a:r>
              <a:rPr lang="en-US" sz="3600" b="1" kern="0" dirty="0">
                <a:solidFill>
                  <a:schemeClr val="bg1"/>
                </a:solidFill>
                <a:latin typeface="Arial" panose="020B0604020202020204" pitchFamily="34" charset="0"/>
                <a:ea typeface="Times New Roman" panose="02020603050405020304" pitchFamily="18" charset="0"/>
                <a:cs typeface="Arial" panose="020B0604020202020204" pitchFamily="34" charset="0"/>
              </a:rPr>
              <a:t>6. </a:t>
            </a:r>
            <a:r>
              <a:rPr lang="en-US" sz="3600" b="1" dirty="0">
                <a:solidFill>
                  <a:schemeClr val="bg1"/>
                </a:solidFill>
                <a:latin typeface="Arial" panose="020B0604020202020204" pitchFamily="34" charset="0"/>
                <a:cs typeface="Arial" panose="020B0604020202020204" pitchFamily="34" charset="0"/>
              </a:rPr>
              <a:t>Unfair Burden on Neighbors</a:t>
            </a:r>
            <a:br>
              <a:rPr lang="en-US" sz="3600" dirty="0">
                <a:solidFill>
                  <a:schemeClr val="bg1"/>
                </a:solidFill>
                <a:latin typeface="Arial" panose="020B0604020202020204" pitchFamily="34" charset="0"/>
                <a:cs typeface="Arial" panose="020B0604020202020204" pitchFamily="34" charset="0"/>
              </a:rPr>
            </a:br>
            <a:r>
              <a:rPr lang="en-US" sz="2000" dirty="0">
                <a:solidFill>
                  <a:schemeClr val="bg1"/>
                </a:solidFill>
                <a:latin typeface="Arial" panose="020B0604020202020204" pitchFamily="34" charset="0"/>
                <a:cs typeface="Arial" panose="020B0604020202020204" pitchFamily="34" charset="0"/>
              </a:rPr>
              <a:t>• No local contact for problem properties—neighbors are left to confront guests or call authorities</a:t>
            </a:r>
            <a:br>
              <a:rPr lang="en-US" sz="2000" dirty="0">
                <a:solidFill>
                  <a:schemeClr val="bg1"/>
                </a:solidFill>
                <a:latin typeface="Arial" panose="020B0604020202020204" pitchFamily="34" charset="0"/>
                <a:cs typeface="Arial" panose="020B0604020202020204" pitchFamily="34" charset="0"/>
              </a:rPr>
            </a:br>
            <a:r>
              <a:rPr lang="en-US" sz="2000" dirty="0">
                <a:solidFill>
                  <a:schemeClr val="bg1"/>
                </a:solidFill>
                <a:latin typeface="Arial" panose="020B0604020202020204" pitchFamily="34" charset="0"/>
                <a:cs typeface="Arial" panose="020B0604020202020204" pitchFamily="34" charset="0"/>
              </a:rPr>
              <a:t>• Residents forced into the role of enforcers, disrupting neighborhood harmony</a:t>
            </a:r>
            <a:endParaRPr lang="en-US" sz="2000" b="1" dirty="0">
              <a:solidFill>
                <a:schemeClr val="bg1"/>
              </a:solidFill>
              <a:latin typeface="Arial" panose="020B0604020202020204" pitchFamily="34" charset="0"/>
              <a:cs typeface="Arial" panose="020B0604020202020204" pitchFamily="34" charset="0"/>
            </a:endParaRPr>
          </a:p>
          <a:p>
            <a:r>
              <a:rPr lang="en-US" sz="3600" b="1" dirty="0">
                <a:solidFill>
                  <a:schemeClr val="bg1"/>
                </a:solidFill>
                <a:latin typeface="Arial" panose="020B0604020202020204" pitchFamily="34" charset="0"/>
                <a:cs typeface="Arial" panose="020B0604020202020204" pitchFamily="34" charset="0"/>
              </a:rPr>
              <a:t>7.Strained Housing Market and Property Tax increases</a:t>
            </a:r>
            <a:br>
              <a:rPr lang="en-US" sz="3600" dirty="0">
                <a:solidFill>
                  <a:schemeClr val="bg1"/>
                </a:solidFill>
                <a:latin typeface="Arial" panose="020B0604020202020204" pitchFamily="34" charset="0"/>
                <a:cs typeface="Arial" panose="020B0604020202020204" pitchFamily="34" charset="0"/>
              </a:rPr>
            </a:br>
            <a:r>
              <a:rPr lang="en-US" sz="2000" dirty="0">
                <a:solidFill>
                  <a:schemeClr val="bg1"/>
                </a:solidFill>
                <a:latin typeface="Arial" panose="020B0604020202020204" pitchFamily="34" charset="0"/>
                <a:cs typeface="Arial" panose="020B0604020202020204" pitchFamily="34" charset="0"/>
              </a:rPr>
              <a:t>• Fewer rental homes available for local workers, families, and young people</a:t>
            </a:r>
            <a:br>
              <a:rPr lang="en-US" sz="2000" dirty="0">
                <a:solidFill>
                  <a:schemeClr val="bg1"/>
                </a:solidFill>
                <a:latin typeface="Arial" panose="020B0604020202020204" pitchFamily="34" charset="0"/>
                <a:cs typeface="Arial" panose="020B0604020202020204" pitchFamily="34" charset="0"/>
              </a:rPr>
            </a:br>
            <a:r>
              <a:rPr lang="en-US" sz="2000" dirty="0">
                <a:solidFill>
                  <a:schemeClr val="bg1"/>
                </a:solidFill>
                <a:latin typeface="Arial" panose="020B0604020202020204" pitchFamily="34" charset="0"/>
                <a:cs typeface="Arial" panose="020B0604020202020204" pitchFamily="34" charset="0"/>
              </a:rPr>
              <a:t>• Some investors own dozens of STRs, pricing out those who moved here for affordability, work, or a quiet life</a:t>
            </a:r>
            <a:br>
              <a:rPr lang="en-US" sz="2000" dirty="0">
                <a:solidFill>
                  <a:schemeClr val="bg1"/>
                </a:solidFill>
                <a:latin typeface="Arial" panose="020B0604020202020204" pitchFamily="34" charset="0"/>
                <a:cs typeface="Arial" panose="020B0604020202020204" pitchFamily="34" charset="0"/>
              </a:rPr>
            </a:br>
            <a:r>
              <a:rPr lang="en-US" sz="2000" dirty="0">
                <a:solidFill>
                  <a:schemeClr val="bg1"/>
                </a:solidFill>
                <a:latin typeface="Arial" panose="020B0604020202020204" pitchFamily="34" charset="0"/>
                <a:cs typeface="Arial" panose="020B0604020202020204" pitchFamily="34" charset="0"/>
              </a:rPr>
              <a:t>• Increased demand from STRs and outside investors may be driving up property values and, in turn, local taxes—leaving long-term residents to pay the cost</a:t>
            </a:r>
          </a:p>
          <a:p>
            <a:pPr marL="342900" marR="0" lvl="0" indent="-342900">
              <a:buSzPts val="1000"/>
              <a:buFont typeface="Symbol" pitchFamily="2" charset="2"/>
              <a:buChar char=""/>
              <a:tabLst>
                <a:tab pos="457200" algn="l"/>
              </a:tabLst>
            </a:pPr>
            <a:endParaRPr lang="en-US" sz="1800" kern="0" dirty="0">
              <a:solidFill>
                <a:schemeClr val="bg1"/>
              </a:solidFill>
              <a:effectLst/>
              <a:latin typeface="Arial" panose="020B0604020202020204" pitchFamily="34" charset="0"/>
              <a:ea typeface="Times New Roman" panose="02020603050405020304" pitchFamily="18"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366" y="3665220"/>
            <a:ext cx="4951476" cy="13716"/>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8">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ouse surrounded by trees and a road&#10;&#10;AI-generated content may be incorrect.">
            <a:extLst>
              <a:ext uri="{FF2B5EF4-FFF2-40B4-BE49-F238E27FC236}">
                <a16:creationId xmlns:a16="http://schemas.microsoft.com/office/drawing/2014/main" id="{26F32DA6-D314-7B63-4BF4-0C9EC47E2B4C}"/>
              </a:ext>
            </a:extLst>
          </p:cNvPr>
          <p:cNvPicPr>
            <a:picLocks noChangeAspect="1"/>
          </p:cNvPicPr>
          <p:nvPr/>
        </p:nvPicPr>
        <p:blipFill>
          <a:blip r:embed="rId2">
            <a:extLst>
              <a:ext uri="{28A0092B-C50C-407E-A947-70E740481C1C}">
                <a14:useLocalDpi xmlns:a14="http://schemas.microsoft.com/office/drawing/2010/main" val="0"/>
              </a:ext>
            </a:extLst>
          </a:blip>
          <a:srcRect r="5189"/>
          <a:stretch>
            <a:fillRect/>
          </a:stretch>
        </p:blipFill>
        <p:spPr>
          <a:xfrm>
            <a:off x="5434921" y="10"/>
            <a:ext cx="13004298" cy="10286990"/>
          </a:xfrm>
          <a:prstGeom prst="rect">
            <a:avLst/>
          </a:prstGeom>
        </p:spPr>
      </p:pic>
      <p:sp>
        <p:nvSpPr>
          <p:cNvPr id="21" name="Rectangle 20">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4634901" cy="10287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93839" y="908685"/>
            <a:ext cx="109728" cy="822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ubtitle 2">
            <a:extLst>
              <a:ext uri="{FF2B5EF4-FFF2-40B4-BE49-F238E27FC236}">
                <a16:creationId xmlns:a16="http://schemas.microsoft.com/office/drawing/2014/main" id="{4F280CE5-7138-E323-33DD-2EB14465B985}"/>
              </a:ext>
            </a:extLst>
          </p:cNvPr>
          <p:cNvSpPr>
            <a:spLocks noGrp="1"/>
          </p:cNvSpPr>
          <p:nvPr>
            <p:ph type="subTitle" idx="1"/>
          </p:nvPr>
        </p:nvSpPr>
        <p:spPr>
          <a:xfrm>
            <a:off x="12032" y="1848662"/>
            <a:ext cx="10128751" cy="8534029"/>
          </a:xfrm>
        </p:spPr>
        <p:txBody>
          <a:bodyPr vert="horz" lIns="91440" tIns="45720" rIns="91440" bIns="45720" rtlCol="0" anchor="t">
            <a:normAutofit/>
          </a:bodyPr>
          <a:lstStyle/>
          <a:p>
            <a:pPr lvl="0"/>
            <a:endParaRPr lang="en-US" sz="4400" dirty="0"/>
          </a:p>
          <a:p>
            <a:pPr lvl="0"/>
            <a:r>
              <a:rPr lang="en-US" sz="4400" dirty="0"/>
              <a:t>This is </a:t>
            </a:r>
            <a:r>
              <a:rPr lang="en-US" sz="4400" b="1" dirty="0"/>
              <a:t>not</a:t>
            </a:r>
            <a:r>
              <a:rPr lang="en-US" sz="4400" dirty="0"/>
              <a:t> a condemnation of all STRs</a:t>
            </a:r>
          </a:p>
          <a:p>
            <a:pPr lvl="0"/>
            <a:endParaRPr lang="en-US" sz="4400" dirty="0"/>
          </a:p>
          <a:p>
            <a:pPr lvl="0"/>
            <a:r>
              <a:rPr lang="en-US" sz="4400" dirty="0"/>
              <a:t>This is </a:t>
            </a:r>
            <a:r>
              <a:rPr lang="en-US" sz="4400" b="1" dirty="0"/>
              <a:t>not</a:t>
            </a:r>
            <a:r>
              <a:rPr lang="en-US" sz="4400" dirty="0"/>
              <a:t> a call for blanket bans</a:t>
            </a:r>
          </a:p>
          <a:p>
            <a:pPr lvl="0"/>
            <a:endParaRPr lang="en-US" sz="4400" dirty="0"/>
          </a:p>
          <a:p>
            <a:pPr lvl="0"/>
            <a:r>
              <a:rPr lang="en-US" sz="4400" dirty="0"/>
              <a:t>This is </a:t>
            </a:r>
            <a:r>
              <a:rPr lang="en-US" sz="4400" b="1" dirty="0"/>
              <a:t>not</a:t>
            </a:r>
            <a:r>
              <a:rPr lang="en-US" sz="4400" dirty="0"/>
              <a:t> an attempt to </a:t>
            </a:r>
          </a:p>
          <a:p>
            <a:pPr lvl="0"/>
            <a:r>
              <a:rPr lang="en-US" sz="4400" dirty="0"/>
              <a:t>invalidate economic opportunity</a:t>
            </a:r>
          </a:p>
          <a:p>
            <a:pPr indent="-228600" algn="l">
              <a:lnSpc>
                <a:spcPct val="90000"/>
              </a:lnSpc>
              <a:buFont typeface="Arial" panose="020B0604020202020204" pitchFamily="34" charset="0"/>
              <a:buChar char="•"/>
            </a:pPr>
            <a:endParaRPr lang="en-US" sz="1600" dirty="0">
              <a:solidFill>
                <a:schemeClr val="bg1"/>
              </a:solidFill>
            </a:endParaRPr>
          </a:p>
        </p:txBody>
      </p:sp>
      <p:sp>
        <p:nvSpPr>
          <p:cNvPr id="4" name="TextBox 3">
            <a:extLst>
              <a:ext uri="{FF2B5EF4-FFF2-40B4-BE49-F238E27FC236}">
                <a16:creationId xmlns:a16="http://schemas.microsoft.com/office/drawing/2014/main" id="{987282A6-5A94-D9ED-E101-5DFE9B503031}"/>
              </a:ext>
            </a:extLst>
          </p:cNvPr>
          <p:cNvSpPr txBox="1"/>
          <p:nvPr/>
        </p:nvSpPr>
        <p:spPr>
          <a:xfrm>
            <a:off x="1853629" y="842404"/>
            <a:ext cx="16574307" cy="923330"/>
          </a:xfrm>
          <a:prstGeom prst="rect">
            <a:avLst/>
          </a:prstGeom>
          <a:noFill/>
        </p:spPr>
        <p:txBody>
          <a:bodyPr wrap="square">
            <a:spAutoFit/>
          </a:bodyPr>
          <a:lstStyle/>
          <a:p>
            <a:r>
              <a:rPr lang="en-US" sz="5400" b="1" dirty="0">
                <a:solidFill>
                  <a:schemeClr val="bg1"/>
                </a:solidFill>
              </a:rPr>
              <a:t>What This Is Not</a:t>
            </a:r>
            <a:endParaRPr lang="en-US" sz="5400" dirty="0">
              <a:solidFill>
                <a:schemeClr val="bg1"/>
              </a:solidFill>
            </a:endParaRPr>
          </a:p>
        </p:txBody>
      </p:sp>
    </p:spTree>
    <p:extLst>
      <p:ext uri="{BB962C8B-B14F-4D97-AF65-F5344CB8AC3E}">
        <p14:creationId xmlns:p14="http://schemas.microsoft.com/office/powerpoint/2010/main" val="9156431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8294F58-96E8-99DC-D061-C7414FF7181F}"/>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1BBEE2BB-30BE-4852-6268-F634990102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366" y="3665220"/>
            <a:ext cx="4951476" cy="13716"/>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useBgFill="1">
        <p:nvSpPr>
          <p:cNvPr id="19" name="Rectangle 18">
            <a:extLst>
              <a:ext uri="{FF2B5EF4-FFF2-40B4-BE49-F238E27FC236}">
                <a16:creationId xmlns:a16="http://schemas.microsoft.com/office/drawing/2014/main" id="{BF0FFE43-C6B9-C032-6E76-010DD15C48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8288000" cy="10287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house surrounded by trees and a road&#10;&#10;AI-generated content may be incorrect.">
            <a:extLst>
              <a:ext uri="{FF2B5EF4-FFF2-40B4-BE49-F238E27FC236}">
                <a16:creationId xmlns:a16="http://schemas.microsoft.com/office/drawing/2014/main" id="{0268D205-240D-7CAA-1E78-61F421359250}"/>
              </a:ext>
            </a:extLst>
          </p:cNvPr>
          <p:cNvPicPr>
            <a:picLocks noChangeAspect="1"/>
          </p:cNvPicPr>
          <p:nvPr/>
        </p:nvPicPr>
        <p:blipFill>
          <a:blip r:embed="rId2">
            <a:extLst>
              <a:ext uri="{28A0092B-C50C-407E-A947-70E740481C1C}">
                <a14:useLocalDpi xmlns:a14="http://schemas.microsoft.com/office/drawing/2010/main" val="0"/>
              </a:ext>
            </a:extLst>
          </a:blip>
          <a:srcRect r="5189"/>
          <a:stretch>
            <a:fillRect/>
          </a:stretch>
        </p:blipFill>
        <p:spPr>
          <a:xfrm>
            <a:off x="5268459" y="0"/>
            <a:ext cx="13004298" cy="10286990"/>
          </a:xfrm>
          <a:prstGeom prst="rect">
            <a:avLst/>
          </a:prstGeom>
        </p:spPr>
      </p:pic>
      <p:sp>
        <p:nvSpPr>
          <p:cNvPr id="21" name="Rectangle 20">
            <a:extLst>
              <a:ext uri="{FF2B5EF4-FFF2-40B4-BE49-F238E27FC236}">
                <a16:creationId xmlns:a16="http://schemas.microsoft.com/office/drawing/2014/main" id="{189B26BB-F16D-E613-DF5D-389F4DA0CA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4634901" cy="10287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983DA7E8-D304-1FCD-2710-6055E0E6DF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993839" y="908685"/>
            <a:ext cx="109728" cy="82296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3" name="Subtitle 2">
            <a:extLst>
              <a:ext uri="{FF2B5EF4-FFF2-40B4-BE49-F238E27FC236}">
                <a16:creationId xmlns:a16="http://schemas.microsoft.com/office/drawing/2014/main" id="{55C47E54-1864-72BE-1B67-F91F80BFD2E1}"/>
              </a:ext>
            </a:extLst>
          </p:cNvPr>
          <p:cNvSpPr>
            <a:spLocks noGrp="1"/>
          </p:cNvSpPr>
          <p:nvPr>
            <p:ph type="subTitle" idx="1"/>
          </p:nvPr>
        </p:nvSpPr>
        <p:spPr>
          <a:xfrm>
            <a:off x="646367" y="1716125"/>
            <a:ext cx="13004299" cy="8534029"/>
          </a:xfrm>
        </p:spPr>
        <p:txBody>
          <a:bodyPr vert="horz" lIns="91440" tIns="45720" rIns="91440" bIns="45720" rtlCol="0" anchor="t">
            <a:normAutofit/>
          </a:bodyPr>
          <a:lstStyle/>
          <a:p>
            <a:pPr marL="457200" indent="-457200" algn="l">
              <a:buFont typeface="Arial" panose="020B0604020202020204" pitchFamily="34" charset="0"/>
              <a:buChar char="•"/>
            </a:pPr>
            <a:r>
              <a:rPr lang="en-US" sz="3600" dirty="0">
                <a:solidFill>
                  <a:schemeClr val="bg1"/>
                </a:solidFill>
              </a:rPr>
              <a:t>A business that helps owners- pay bills, keep property, feed family</a:t>
            </a:r>
          </a:p>
          <a:p>
            <a:pPr marL="914400" lvl="1" indent="-457200" algn="l">
              <a:buFont typeface="Arial" panose="020B0604020202020204" pitchFamily="34" charset="0"/>
              <a:buChar char="•"/>
            </a:pPr>
            <a:r>
              <a:rPr lang="en-US" sz="3200" dirty="0">
                <a:solidFill>
                  <a:schemeClr val="bg1"/>
                </a:solidFill>
              </a:rPr>
              <a:t>Helps locals afford mortgage and taxes  especially as costs increase</a:t>
            </a:r>
          </a:p>
          <a:p>
            <a:pPr marL="914400" lvl="1" indent="-457200" algn="l">
              <a:buFont typeface="Arial" panose="020B0604020202020204" pitchFamily="34" charset="0"/>
              <a:buChar char="•"/>
            </a:pPr>
            <a:r>
              <a:rPr lang="en-US" sz="3200" dirty="0">
                <a:solidFill>
                  <a:schemeClr val="bg1"/>
                </a:solidFill>
              </a:rPr>
              <a:t>Enables generational wealth-building in rural areas &amp; keeps wealth in the community when owned by local residents </a:t>
            </a:r>
          </a:p>
          <a:p>
            <a:pPr marL="457200" indent="-457200" algn="l">
              <a:buFont typeface="Arial" panose="020B0604020202020204" pitchFamily="34" charset="0"/>
              <a:buChar char="•"/>
            </a:pPr>
            <a:r>
              <a:rPr lang="en-US" sz="3600" dirty="0">
                <a:solidFill>
                  <a:schemeClr val="bg1"/>
                </a:solidFill>
              </a:rPr>
              <a:t>Supports local economy: cleaners, contractors, restaurants, tourism</a:t>
            </a:r>
          </a:p>
          <a:p>
            <a:pPr marL="457200" indent="-457200" algn="l">
              <a:buFont typeface="Arial" panose="020B0604020202020204" pitchFamily="34" charset="0"/>
              <a:buChar char="•"/>
            </a:pPr>
            <a:r>
              <a:rPr lang="en-US" sz="3600" dirty="0">
                <a:solidFill>
                  <a:schemeClr val="bg1"/>
                </a:solidFill>
              </a:rPr>
              <a:t>Encourages better property upkeep and maintenance/ Boosts housing stock longevity through regular care</a:t>
            </a:r>
          </a:p>
          <a:p>
            <a:pPr marL="457200" indent="-457200" algn="l">
              <a:buFont typeface="Arial" panose="020B0604020202020204" pitchFamily="34" charset="0"/>
              <a:buChar char="•"/>
            </a:pPr>
            <a:r>
              <a:rPr lang="en-US" sz="3600" dirty="0">
                <a:solidFill>
                  <a:schemeClr val="bg1"/>
                </a:solidFill>
              </a:rPr>
              <a:t>Expands lodging options during peak tourist seasons</a:t>
            </a:r>
          </a:p>
          <a:p>
            <a:pPr marL="571500" lvl="0" indent="-228600" algn="l">
              <a:lnSpc>
                <a:spcPct val="90000"/>
              </a:lnSpc>
              <a:buFont typeface="Arial" panose="020B0604020202020204" pitchFamily="34" charset="0"/>
              <a:buChar char="•"/>
            </a:pPr>
            <a:endParaRPr lang="en-US" sz="1600" dirty="0">
              <a:solidFill>
                <a:schemeClr val="bg1"/>
              </a:solidFill>
            </a:endParaRPr>
          </a:p>
          <a:p>
            <a:pPr lvl="0" indent="-228600" algn="l">
              <a:lnSpc>
                <a:spcPct val="90000"/>
              </a:lnSpc>
              <a:buFont typeface="Arial" panose="020B0604020202020204" pitchFamily="34" charset="0"/>
              <a:buChar char="•"/>
            </a:pPr>
            <a:r>
              <a:rPr lang="en-US" sz="1600" dirty="0">
                <a:solidFill>
                  <a:schemeClr val="bg1"/>
                </a:solidFill>
              </a:rPr>
              <a:t>Sources: National League of Cities (2023), Local interviews (2024).</a:t>
            </a:r>
          </a:p>
          <a:p>
            <a:pPr indent="-228600" algn="l">
              <a:lnSpc>
                <a:spcPct val="90000"/>
              </a:lnSpc>
              <a:buFont typeface="Arial" panose="020B0604020202020204" pitchFamily="34" charset="0"/>
              <a:buChar char="•"/>
            </a:pPr>
            <a:endParaRPr lang="en-US" sz="1600" dirty="0">
              <a:solidFill>
                <a:schemeClr val="bg1"/>
              </a:solidFill>
            </a:endParaRPr>
          </a:p>
        </p:txBody>
      </p:sp>
      <p:sp>
        <p:nvSpPr>
          <p:cNvPr id="4" name="TextBox 3">
            <a:extLst>
              <a:ext uri="{FF2B5EF4-FFF2-40B4-BE49-F238E27FC236}">
                <a16:creationId xmlns:a16="http://schemas.microsoft.com/office/drawing/2014/main" id="{0941B27A-668C-370D-A274-32FD11C2C6AB}"/>
              </a:ext>
            </a:extLst>
          </p:cNvPr>
          <p:cNvSpPr txBox="1"/>
          <p:nvPr/>
        </p:nvSpPr>
        <p:spPr>
          <a:xfrm>
            <a:off x="457200" y="275546"/>
            <a:ext cx="16574307" cy="1015663"/>
          </a:xfrm>
          <a:prstGeom prst="rect">
            <a:avLst/>
          </a:prstGeom>
          <a:noFill/>
        </p:spPr>
        <p:txBody>
          <a:bodyPr wrap="square">
            <a:spAutoFit/>
          </a:bodyPr>
          <a:lstStyle/>
          <a:p>
            <a:r>
              <a:rPr lang="en-US" sz="6000" b="1" dirty="0">
                <a:solidFill>
                  <a:schemeClr val="bg1"/>
                </a:solidFill>
              </a:rPr>
              <a:t>Local STR Benefits | When operated respectfully</a:t>
            </a:r>
          </a:p>
        </p:txBody>
      </p:sp>
    </p:spTree>
    <p:extLst>
      <p:ext uri="{BB962C8B-B14F-4D97-AF65-F5344CB8AC3E}">
        <p14:creationId xmlns:p14="http://schemas.microsoft.com/office/powerpoint/2010/main" val="2851693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D2440"/>
        </a:solidFill>
        <a:effectLst/>
      </p:bgPr>
    </p:bg>
    <p:spTree>
      <p:nvGrpSpPr>
        <p:cNvPr id="1" name="">
          <a:extLst>
            <a:ext uri="{FF2B5EF4-FFF2-40B4-BE49-F238E27FC236}">
              <a16:creationId xmlns:a16="http://schemas.microsoft.com/office/drawing/2014/main" id="{1EF2F370-386C-6DC4-092C-3A014C468377}"/>
            </a:ext>
          </a:extLst>
        </p:cNvPr>
        <p:cNvGrpSpPr/>
        <p:nvPr/>
      </p:nvGrpSpPr>
      <p:grpSpPr>
        <a:xfrm>
          <a:off x="0" y="0"/>
          <a:ext cx="0" cy="0"/>
          <a:chOff x="0" y="0"/>
          <a:chExt cx="0" cy="0"/>
        </a:xfrm>
      </p:grpSpPr>
      <p:pic>
        <p:nvPicPr>
          <p:cNvPr id="12" name="Picture 11" descr="A rainbow over a house&#10;&#10;AI-generated content may be incorrect.">
            <a:extLst>
              <a:ext uri="{FF2B5EF4-FFF2-40B4-BE49-F238E27FC236}">
                <a16:creationId xmlns:a16="http://schemas.microsoft.com/office/drawing/2014/main" id="{E046C49B-DCB9-F881-2D5F-CB6BB508E54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 y="0"/>
            <a:ext cx="19015933" cy="10287000"/>
          </a:xfrm>
          <a:prstGeom prst="rect">
            <a:avLst/>
          </a:prstGeom>
        </p:spPr>
      </p:pic>
      <p:grpSp>
        <p:nvGrpSpPr>
          <p:cNvPr id="4" name="Group 3">
            <a:extLst>
              <a:ext uri="{FF2B5EF4-FFF2-40B4-BE49-F238E27FC236}">
                <a16:creationId xmlns:a16="http://schemas.microsoft.com/office/drawing/2014/main" id="{86611329-E768-197A-E054-9114E3D2319A}"/>
              </a:ext>
            </a:extLst>
          </p:cNvPr>
          <p:cNvGrpSpPr/>
          <p:nvPr/>
        </p:nvGrpSpPr>
        <p:grpSpPr>
          <a:xfrm>
            <a:off x="33528" y="915116"/>
            <a:ext cx="19015934" cy="9371884"/>
            <a:chOff x="0" y="-38100"/>
            <a:chExt cx="5008312" cy="1002803"/>
          </a:xfrm>
        </p:grpSpPr>
        <p:sp>
          <p:nvSpPr>
            <p:cNvPr id="5" name="Freeform 4">
              <a:extLst>
                <a:ext uri="{FF2B5EF4-FFF2-40B4-BE49-F238E27FC236}">
                  <a16:creationId xmlns:a16="http://schemas.microsoft.com/office/drawing/2014/main" id="{40C514D4-ACA9-F393-B311-5141487D49D5}"/>
                </a:ext>
              </a:extLst>
            </p:cNvPr>
            <p:cNvSpPr/>
            <p:nvPr/>
          </p:nvSpPr>
          <p:spPr>
            <a:xfrm>
              <a:off x="0" y="0"/>
              <a:ext cx="5008312" cy="964703"/>
            </a:xfrm>
            <a:custGeom>
              <a:avLst/>
              <a:gdLst/>
              <a:ahLst/>
              <a:cxnLst/>
              <a:rect l="l" t="t" r="r" b="b"/>
              <a:pathLst>
                <a:path w="4932367" h="915025">
                  <a:moveTo>
                    <a:pt x="0" y="0"/>
                  </a:moveTo>
                  <a:lnTo>
                    <a:pt x="4932367" y="0"/>
                  </a:lnTo>
                  <a:lnTo>
                    <a:pt x="4932367" y="915025"/>
                  </a:lnTo>
                  <a:lnTo>
                    <a:pt x="0" y="91502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6" name="TextBox 5">
              <a:extLst>
                <a:ext uri="{FF2B5EF4-FFF2-40B4-BE49-F238E27FC236}">
                  <a16:creationId xmlns:a16="http://schemas.microsoft.com/office/drawing/2014/main" id="{FDBED228-00A7-FBA4-A61E-A33B173C83C0}"/>
                </a:ext>
              </a:extLst>
            </p:cNvPr>
            <p:cNvSpPr txBox="1"/>
            <p:nvPr/>
          </p:nvSpPr>
          <p:spPr>
            <a:xfrm>
              <a:off x="0" y="-38100"/>
              <a:ext cx="4932367" cy="953125"/>
            </a:xfrm>
            <a:prstGeom prst="rect">
              <a:avLst/>
            </a:prstGeom>
          </p:spPr>
          <p:txBody>
            <a:bodyPr lIns="50800" tIns="50800" rIns="50800" bIns="50800" rtlCol="0" anchor="ctr"/>
            <a:lstStyle/>
            <a:p>
              <a:pPr algn="ctr">
                <a:lnSpc>
                  <a:spcPts val="2800"/>
                </a:lnSpc>
              </a:pPr>
              <a:endParaRPr/>
            </a:p>
          </p:txBody>
        </p:sp>
      </p:grpSp>
      <p:sp>
        <p:nvSpPr>
          <p:cNvPr id="3" name="TextBox 3">
            <a:extLst>
              <a:ext uri="{FF2B5EF4-FFF2-40B4-BE49-F238E27FC236}">
                <a16:creationId xmlns:a16="http://schemas.microsoft.com/office/drawing/2014/main" id="{A90E3986-F005-2F48-12FD-93858EF46FC3}"/>
              </a:ext>
            </a:extLst>
          </p:cNvPr>
          <p:cNvSpPr txBox="1"/>
          <p:nvPr/>
        </p:nvSpPr>
        <p:spPr>
          <a:xfrm>
            <a:off x="756840" y="931880"/>
            <a:ext cx="17497632" cy="9602629"/>
          </a:xfrm>
          <a:prstGeom prst="rect">
            <a:avLst/>
          </a:prstGeom>
        </p:spPr>
        <p:txBody>
          <a:bodyPr wrap="square" lIns="0" tIns="0" rIns="0" bIns="0" rtlCol="0" anchor="t">
            <a:spAutoFit/>
          </a:bodyPr>
          <a:lstStyle/>
          <a:p>
            <a:r>
              <a:rPr lang="en-US" sz="4400" b="1" dirty="0">
                <a:solidFill>
                  <a:schemeClr val="bg1"/>
                </a:solidFill>
              </a:rPr>
              <a:t>What We Can Do</a:t>
            </a:r>
            <a:r>
              <a:rPr lang="en-US" sz="4400" b="1">
                <a:solidFill>
                  <a:schemeClr val="bg1"/>
                </a:solidFill>
              </a:rPr>
              <a:t>/ not </a:t>
            </a:r>
            <a:r>
              <a:rPr lang="en-US" sz="4400" b="1" dirty="0">
                <a:solidFill>
                  <a:schemeClr val="bg1"/>
                </a:solidFill>
              </a:rPr>
              <a:t>exhaustive- things to consider in group discussion</a:t>
            </a:r>
          </a:p>
          <a:p>
            <a:pPr marL="571500" indent="-571500">
              <a:buFont typeface="Arial" panose="020B0604020202020204" pitchFamily="34" charset="0"/>
              <a:buChar char="•"/>
            </a:pPr>
            <a:r>
              <a:rPr lang="en-US" sz="3600" b="1" dirty="0">
                <a:solidFill>
                  <a:schemeClr val="bg1"/>
                </a:solidFill>
              </a:rPr>
              <a:t>Enforce Existing Rules</a:t>
            </a:r>
            <a:r>
              <a:rPr lang="en-US" sz="3600" dirty="0">
                <a:solidFill>
                  <a:schemeClr val="bg1"/>
                </a:solidFill>
              </a:rPr>
              <a:t>: Apply current nuisance ordinances (noise, trash, parking, public intoxication).</a:t>
            </a:r>
          </a:p>
          <a:p>
            <a:pPr marL="571500" indent="-571500">
              <a:buFont typeface="Arial" panose="020B0604020202020204" pitchFamily="34" charset="0"/>
              <a:buChar char="•"/>
            </a:pPr>
            <a:r>
              <a:rPr lang="en-US" sz="3600" b="1" dirty="0">
                <a:solidFill>
                  <a:schemeClr val="bg1"/>
                </a:solidFill>
              </a:rPr>
              <a:t>Require Licensing &amp; Local Contacts</a:t>
            </a:r>
            <a:r>
              <a:rPr lang="en-US" sz="3600" dirty="0">
                <a:solidFill>
                  <a:schemeClr val="bg1"/>
                </a:solidFill>
              </a:rPr>
              <a:t>: License all STRs and require a local contact within 30 minutes; mandate owner occupancy or a designated local representative.</a:t>
            </a:r>
          </a:p>
          <a:p>
            <a:pPr marL="571500" indent="-571500">
              <a:buFont typeface="Arial" panose="020B0604020202020204" pitchFamily="34" charset="0"/>
              <a:buChar char="•"/>
            </a:pPr>
            <a:r>
              <a:rPr lang="en-US" sz="3600" b="1" dirty="0">
                <a:solidFill>
                  <a:schemeClr val="bg1"/>
                </a:solidFill>
              </a:rPr>
              <a:t>Set Limits &amp; Caps</a:t>
            </a:r>
            <a:r>
              <a:rPr lang="en-US" sz="3600" dirty="0">
                <a:solidFill>
                  <a:schemeClr val="bg1"/>
                </a:solidFill>
              </a:rPr>
              <a:t>: Establish occupancy limits, cap rental days per year, and limit the number of STRs per owner or per area.</a:t>
            </a:r>
          </a:p>
          <a:p>
            <a:pPr marL="571500" indent="-571500">
              <a:buFont typeface="Arial" panose="020B0604020202020204" pitchFamily="34" charset="0"/>
              <a:buChar char="•"/>
            </a:pPr>
            <a:r>
              <a:rPr lang="en-US" sz="3600" b="1" dirty="0">
                <a:solidFill>
                  <a:schemeClr val="bg1"/>
                </a:solidFill>
              </a:rPr>
              <a:t>Protect Neighborhoods</a:t>
            </a:r>
            <a:r>
              <a:rPr lang="en-US" sz="3600" dirty="0">
                <a:solidFill>
                  <a:schemeClr val="bg1"/>
                </a:solidFill>
              </a:rPr>
              <a:t>: Use zoning overlays to define where STRs are allowed or restricted; treat non-owner-occupied STRs as businesses.</a:t>
            </a:r>
          </a:p>
          <a:p>
            <a:pPr marL="571500" indent="-571500">
              <a:buFont typeface="Arial" panose="020B0604020202020204" pitchFamily="34" charset="0"/>
              <a:buChar char="•"/>
            </a:pPr>
            <a:r>
              <a:rPr lang="en-US" sz="3600" b="1" dirty="0">
                <a:solidFill>
                  <a:schemeClr val="bg1"/>
                </a:solidFill>
              </a:rPr>
              <a:t>Promote Accountability</a:t>
            </a:r>
            <a:r>
              <a:rPr lang="en-US" sz="3600" dirty="0">
                <a:solidFill>
                  <a:schemeClr val="bg1"/>
                </a:solidFill>
              </a:rPr>
              <a:t>: Revoke permits for violations; create a certified operator program.</a:t>
            </a:r>
          </a:p>
          <a:p>
            <a:pPr marL="571500" indent="-571500">
              <a:buFont typeface="Arial" panose="020B0604020202020204" pitchFamily="34" charset="0"/>
              <a:buChar char="•"/>
            </a:pPr>
            <a:r>
              <a:rPr lang="en-US" sz="3600" b="1" dirty="0">
                <a:solidFill>
                  <a:schemeClr val="bg1"/>
                </a:solidFill>
              </a:rPr>
              <a:t>Enable Subdivision Flexibility</a:t>
            </a:r>
            <a:r>
              <a:rPr lang="en-US" sz="3600" dirty="0">
                <a:solidFill>
                  <a:schemeClr val="bg1"/>
                </a:solidFill>
              </a:rPr>
              <a:t>: Allow HOAs and subdivisions to enforce stricter standards.</a:t>
            </a:r>
          </a:p>
          <a:p>
            <a:pPr marL="571500" indent="-571500">
              <a:buFont typeface="Arial" panose="020B0604020202020204" pitchFamily="34" charset="0"/>
              <a:buChar char="•"/>
            </a:pPr>
            <a:r>
              <a:rPr lang="en-US" sz="3600" b="1" dirty="0">
                <a:solidFill>
                  <a:schemeClr val="bg1"/>
                </a:solidFill>
              </a:rPr>
              <a:t>Ensure Safety &amp; Education</a:t>
            </a:r>
            <a:r>
              <a:rPr lang="en-US" sz="3600" dirty="0">
                <a:solidFill>
                  <a:schemeClr val="bg1"/>
                </a:solidFill>
              </a:rPr>
              <a:t>: Require safety inspections, bear-proof trash, and guest materials on fire bans, wildlife, and emergencies.</a:t>
            </a:r>
          </a:p>
          <a:p>
            <a:pPr marL="571500" indent="-571500">
              <a:buFont typeface="Arial" panose="020B0604020202020204" pitchFamily="34" charset="0"/>
              <a:buChar char="•"/>
            </a:pPr>
            <a:r>
              <a:rPr lang="en-US" sz="3600" b="1" dirty="0">
                <a:solidFill>
                  <a:schemeClr val="bg1"/>
                </a:solidFill>
              </a:rPr>
              <a:t>Monitor &amp; Map</a:t>
            </a:r>
            <a:r>
              <a:rPr lang="en-US" sz="3600" dirty="0">
                <a:solidFill>
                  <a:schemeClr val="bg1"/>
                </a:solidFill>
              </a:rPr>
              <a:t>: Track complaints by area; provide transparent mapping of all licensed STRs.</a:t>
            </a:r>
          </a:p>
          <a:p>
            <a:pPr marL="571500" indent="-571500">
              <a:buFont typeface="Arial" panose="020B0604020202020204" pitchFamily="34" charset="0"/>
              <a:buChar char="•"/>
            </a:pPr>
            <a:endParaRPr lang="en-US" sz="4000" dirty="0">
              <a:solidFill>
                <a:schemeClr val="bg1"/>
              </a:solidFill>
            </a:endParaRPr>
          </a:p>
        </p:txBody>
      </p:sp>
    </p:spTree>
    <p:extLst>
      <p:ext uri="{BB962C8B-B14F-4D97-AF65-F5344CB8AC3E}">
        <p14:creationId xmlns:p14="http://schemas.microsoft.com/office/powerpoint/2010/main" val="20965882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dirty="0"/>
          </a:p>
        </p:txBody>
      </p:sp>
      <p:sp>
        <p:nvSpPr>
          <p:cNvPr id="3" name="Freeform 3"/>
          <p:cNvSpPr/>
          <p:nvPr/>
        </p:nvSpPr>
        <p:spPr>
          <a:xfrm>
            <a:off x="1028700" y="1028700"/>
            <a:ext cx="662848" cy="157878"/>
          </a:xfrm>
          <a:custGeom>
            <a:avLst/>
            <a:gdLst/>
            <a:ahLst/>
            <a:cxnLst/>
            <a:rect l="l" t="t" r="r" b="b"/>
            <a:pathLst>
              <a:path w="662848" h="157878">
                <a:moveTo>
                  <a:pt x="0" y="0"/>
                </a:moveTo>
                <a:lnTo>
                  <a:pt x="662848" y="0"/>
                </a:lnTo>
                <a:lnTo>
                  <a:pt x="662848" y="157878"/>
                </a:lnTo>
                <a:lnTo>
                  <a:pt x="0" y="1578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4" name="Group 4"/>
          <p:cNvGrpSpPr/>
          <p:nvPr/>
        </p:nvGrpSpPr>
        <p:grpSpPr>
          <a:xfrm>
            <a:off x="-449350" y="7894455"/>
            <a:ext cx="19186700" cy="2450258"/>
            <a:chOff x="0" y="-38100"/>
            <a:chExt cx="5053287" cy="645335"/>
          </a:xfrm>
        </p:grpSpPr>
        <p:sp>
          <p:nvSpPr>
            <p:cNvPr id="5" name="Freeform 5"/>
            <p:cNvSpPr/>
            <p:nvPr/>
          </p:nvSpPr>
          <p:spPr>
            <a:xfrm>
              <a:off x="97296" y="-9116"/>
              <a:ext cx="4955991" cy="607235"/>
            </a:xfrm>
            <a:custGeom>
              <a:avLst/>
              <a:gdLst/>
              <a:ahLst/>
              <a:cxnLst/>
              <a:rect l="l" t="t" r="r" b="b"/>
              <a:pathLst>
                <a:path w="4955991" h="607235">
                  <a:moveTo>
                    <a:pt x="0" y="0"/>
                  </a:moveTo>
                  <a:lnTo>
                    <a:pt x="4955991" y="0"/>
                  </a:lnTo>
                  <a:lnTo>
                    <a:pt x="4955991" y="607235"/>
                  </a:lnTo>
                  <a:lnTo>
                    <a:pt x="0" y="607235"/>
                  </a:lnTo>
                  <a:close/>
                </a:path>
              </a:pathLst>
            </a:custGeom>
            <a:gradFill rotWithShape="1">
              <a:gsLst>
                <a:gs pos="0">
                  <a:srgbClr val="0D2440">
                    <a:alpha val="0"/>
                  </a:srgbClr>
                </a:gs>
                <a:gs pos="100000">
                  <a:srgbClr val="102642">
                    <a:alpha val="100000"/>
                  </a:srgbClr>
                </a:gs>
              </a:gsLst>
              <a:lin ang="5400000"/>
            </a:gradFill>
          </p:spPr>
          <p:txBody>
            <a:bodyPr/>
            <a:lstStyle/>
            <a:p>
              <a:endParaRPr lang="en-US" dirty="0"/>
            </a:p>
          </p:txBody>
        </p:sp>
        <p:sp>
          <p:nvSpPr>
            <p:cNvPr id="6" name="TextBox 6"/>
            <p:cNvSpPr txBox="1"/>
            <p:nvPr/>
          </p:nvSpPr>
          <p:spPr>
            <a:xfrm>
              <a:off x="0" y="-38100"/>
              <a:ext cx="4955991" cy="645335"/>
            </a:xfrm>
            <a:prstGeom prst="rect">
              <a:avLst/>
            </a:prstGeom>
          </p:spPr>
          <p:txBody>
            <a:bodyPr lIns="50800" tIns="50800" rIns="50800" bIns="50800" rtlCol="0" anchor="ctr"/>
            <a:lstStyle/>
            <a:p>
              <a:pPr algn="ctr">
                <a:lnSpc>
                  <a:spcPts val="2800"/>
                </a:lnSpc>
              </a:pPr>
              <a:endParaRPr/>
            </a:p>
          </p:txBody>
        </p:sp>
      </p:grpSp>
      <p:sp>
        <p:nvSpPr>
          <p:cNvPr id="7" name="Freeform 7"/>
          <p:cNvSpPr/>
          <p:nvPr/>
        </p:nvSpPr>
        <p:spPr>
          <a:xfrm>
            <a:off x="16596452" y="1028700"/>
            <a:ext cx="662848" cy="157878"/>
          </a:xfrm>
          <a:custGeom>
            <a:avLst/>
            <a:gdLst/>
            <a:ahLst/>
            <a:cxnLst/>
            <a:rect l="l" t="t" r="r" b="b"/>
            <a:pathLst>
              <a:path w="662848" h="157878">
                <a:moveTo>
                  <a:pt x="0" y="0"/>
                </a:moveTo>
                <a:lnTo>
                  <a:pt x="662848" y="0"/>
                </a:lnTo>
                <a:lnTo>
                  <a:pt x="662848" y="157878"/>
                </a:lnTo>
                <a:lnTo>
                  <a:pt x="0" y="1578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8" name="TextBox 8"/>
          <p:cNvSpPr txBox="1"/>
          <p:nvPr/>
        </p:nvSpPr>
        <p:spPr>
          <a:xfrm>
            <a:off x="1187929" y="3676395"/>
            <a:ext cx="15708677" cy="3173946"/>
          </a:xfrm>
          <a:prstGeom prst="rect">
            <a:avLst/>
          </a:prstGeom>
        </p:spPr>
        <p:txBody>
          <a:bodyPr wrap="square" lIns="0" tIns="0" rIns="0" bIns="0" rtlCol="0" anchor="t">
            <a:spAutoFit/>
          </a:bodyPr>
          <a:lstStyle/>
          <a:p>
            <a:pPr algn="ctr">
              <a:lnSpc>
                <a:spcPts val="12599"/>
              </a:lnSpc>
            </a:pPr>
            <a:r>
              <a:rPr lang="en-US" sz="4800" dirty="0">
                <a:solidFill>
                  <a:srgbClr val="95D2DD"/>
                </a:solidFill>
                <a:latin typeface="League Spartan"/>
                <a:ea typeface="League Spartan"/>
                <a:cs typeface="League Spartan"/>
                <a:sym typeface="League Spartan"/>
              </a:rPr>
              <a:t>Round Table Discussion for Community Input</a:t>
            </a:r>
          </a:p>
          <a:p>
            <a:pPr algn="ctr">
              <a:lnSpc>
                <a:spcPts val="12599"/>
              </a:lnSpc>
            </a:pPr>
            <a:endParaRPr lang="en-US" sz="9000" dirty="0">
              <a:solidFill>
                <a:srgbClr val="95D2DD"/>
              </a:solidFill>
              <a:latin typeface="League Spartan"/>
              <a:ea typeface="League Spartan"/>
              <a:cs typeface="League Spartan"/>
              <a:sym typeface="League Spartan"/>
            </a:endParaRPr>
          </a:p>
        </p:txBody>
      </p:sp>
      <p:sp>
        <p:nvSpPr>
          <p:cNvPr id="9" name="Freeform 6">
            <a:extLst>
              <a:ext uri="{FF2B5EF4-FFF2-40B4-BE49-F238E27FC236}">
                <a16:creationId xmlns:a16="http://schemas.microsoft.com/office/drawing/2014/main" id="{2BCAAC19-1136-7D6A-B7D0-5226EFBCA035}"/>
              </a:ext>
            </a:extLst>
          </p:cNvPr>
          <p:cNvSpPr/>
          <p:nvPr/>
        </p:nvSpPr>
        <p:spPr>
          <a:xfrm>
            <a:off x="11341572" y="7099822"/>
            <a:ext cx="6601870" cy="2341238"/>
          </a:xfrm>
          <a:custGeom>
            <a:avLst/>
            <a:gdLst/>
            <a:ahLst/>
            <a:cxnLst/>
            <a:rect l="l" t="t" r="r" b="b"/>
            <a:pathLst>
              <a:path w="6601870" h="2341238">
                <a:moveTo>
                  <a:pt x="0" y="0"/>
                </a:moveTo>
                <a:lnTo>
                  <a:pt x="6601870" y="0"/>
                </a:lnTo>
                <a:lnTo>
                  <a:pt x="6601870" y="2341238"/>
                </a:lnTo>
                <a:lnTo>
                  <a:pt x="0" y="2341238"/>
                </a:lnTo>
                <a:lnTo>
                  <a:pt x="0" y="0"/>
                </a:lnTo>
                <a:close/>
              </a:path>
            </a:pathLst>
          </a:custGeom>
          <a:blipFill>
            <a:blip r:embed="rId6"/>
            <a:stretch>
              <a:fillRect/>
            </a:stretch>
          </a:blipFill>
        </p:spPr>
        <p:txBody>
          <a:bodyPr/>
          <a:lstStyle/>
          <a:p>
            <a:endParaRPr lang="en-US"/>
          </a:p>
        </p:txBody>
      </p:sp>
      <p:sp>
        <p:nvSpPr>
          <p:cNvPr id="10" name="Freeform 7">
            <a:extLst>
              <a:ext uri="{FF2B5EF4-FFF2-40B4-BE49-F238E27FC236}">
                <a16:creationId xmlns:a16="http://schemas.microsoft.com/office/drawing/2014/main" id="{70F4C805-8D9F-D28F-8C6D-A36C5E614995}"/>
              </a:ext>
            </a:extLst>
          </p:cNvPr>
          <p:cNvSpPr/>
          <p:nvPr/>
        </p:nvSpPr>
        <p:spPr>
          <a:xfrm>
            <a:off x="546459" y="7917603"/>
            <a:ext cx="1627329" cy="1523457"/>
          </a:xfrm>
          <a:custGeom>
            <a:avLst/>
            <a:gdLst/>
            <a:ahLst/>
            <a:cxnLst/>
            <a:rect l="l" t="t" r="r" b="b"/>
            <a:pathLst>
              <a:path w="1627329" h="1523457">
                <a:moveTo>
                  <a:pt x="0" y="0"/>
                </a:moveTo>
                <a:lnTo>
                  <a:pt x="1627329" y="0"/>
                </a:lnTo>
                <a:lnTo>
                  <a:pt x="1627329" y="1523456"/>
                </a:lnTo>
                <a:lnTo>
                  <a:pt x="0" y="1523456"/>
                </a:lnTo>
                <a:lnTo>
                  <a:pt x="0" y="0"/>
                </a:lnTo>
                <a:close/>
              </a:path>
            </a:pathLst>
          </a:custGeom>
          <a:blipFill>
            <a:blip r:embed="rId7"/>
            <a:stretch>
              <a:fillRect/>
            </a:stretch>
          </a:blipFill>
        </p:spPr>
        <p:txBody>
          <a:bodyPr/>
          <a:lstStyle/>
          <a:p>
            <a:endParaRPr lang="en-US"/>
          </a:p>
        </p:txBody>
      </p:sp>
      <p:sp>
        <p:nvSpPr>
          <p:cNvPr id="11" name="TextBox 8">
            <a:extLst>
              <a:ext uri="{FF2B5EF4-FFF2-40B4-BE49-F238E27FC236}">
                <a16:creationId xmlns:a16="http://schemas.microsoft.com/office/drawing/2014/main" id="{019114A4-38A0-335D-F496-983534C8CC76}"/>
              </a:ext>
            </a:extLst>
          </p:cNvPr>
          <p:cNvSpPr txBox="1"/>
          <p:nvPr/>
        </p:nvSpPr>
        <p:spPr>
          <a:xfrm>
            <a:off x="1224505" y="5163312"/>
            <a:ext cx="16718937" cy="3240759"/>
          </a:xfrm>
          <a:prstGeom prst="rect">
            <a:avLst/>
          </a:prstGeom>
        </p:spPr>
        <p:txBody>
          <a:bodyPr wrap="square" lIns="0" tIns="0" rIns="0" bIns="0" rtlCol="0" anchor="t">
            <a:spAutoFit/>
          </a:bodyPr>
          <a:lstStyle/>
          <a:p>
            <a:pPr algn="ctr"/>
            <a:r>
              <a:rPr lang="en-US" sz="3200" dirty="0">
                <a:solidFill>
                  <a:schemeClr val="bg1"/>
                </a:solidFill>
                <a:latin typeface="Arial" panose="020B0604020202020204" pitchFamily="34" charset="0"/>
                <a:cs typeface="Arial" panose="020B0604020202020204" pitchFamily="34" charset="0"/>
              </a:rPr>
              <a:t>Responsible STR ownership is possible—but only when paired with responsible governance. Let’s protect our neighborhoods without vilifying our neighbors. This is about managing impacts and preserving the character, affordability, and livability of Teller County for generations to come.</a:t>
            </a:r>
          </a:p>
          <a:p>
            <a:pPr algn="ctr">
              <a:lnSpc>
                <a:spcPts val="12599"/>
              </a:lnSpc>
            </a:pPr>
            <a:r>
              <a:rPr lang="en-US" dirty="0">
                <a:solidFill>
                  <a:schemeClr val="bg1"/>
                </a:solidFill>
              </a:rPr>
              <a:t> </a:t>
            </a:r>
            <a:endParaRPr lang="en-US" sz="9000" dirty="0">
              <a:solidFill>
                <a:schemeClr val="bg1"/>
              </a:solidFill>
              <a:latin typeface="League Spartan"/>
              <a:ea typeface="League Spartan"/>
              <a:cs typeface="League Spartan"/>
              <a:sym typeface="League Spartan"/>
            </a:endParaRPr>
          </a:p>
        </p:txBody>
      </p:sp>
      <p:sp>
        <p:nvSpPr>
          <p:cNvPr id="15" name="TextBox 14">
            <a:extLst>
              <a:ext uri="{FF2B5EF4-FFF2-40B4-BE49-F238E27FC236}">
                <a16:creationId xmlns:a16="http://schemas.microsoft.com/office/drawing/2014/main" id="{C2022A5A-6D27-5C52-7159-6831CBE540A8}"/>
              </a:ext>
            </a:extLst>
          </p:cNvPr>
          <p:cNvSpPr txBox="1"/>
          <p:nvPr/>
        </p:nvSpPr>
        <p:spPr>
          <a:xfrm>
            <a:off x="2720247" y="8898613"/>
            <a:ext cx="9601200" cy="400110"/>
          </a:xfrm>
          <a:prstGeom prst="rect">
            <a:avLst/>
          </a:prstGeom>
          <a:noFill/>
        </p:spPr>
        <p:txBody>
          <a:bodyPr wrap="square">
            <a:spAutoFit/>
          </a:bodyPr>
          <a:lstStyle/>
          <a:p>
            <a:r>
              <a:rPr lang="en-US" sz="2000" b="1" dirty="0" err="1">
                <a:solidFill>
                  <a:schemeClr val="bg1"/>
                </a:solidFill>
              </a:rPr>
              <a:t>electra@electrajohnson.org</a:t>
            </a:r>
            <a:endParaRPr lang="en-US" sz="2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8028C-1256-48F1-8D55-F31F8A8712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47F442DE-5488-A5EE-15A6-04FF451ECCF1}"/>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dirty="0"/>
          </a:p>
        </p:txBody>
      </p:sp>
      <p:grpSp>
        <p:nvGrpSpPr>
          <p:cNvPr id="4" name="Group 4">
            <a:extLst>
              <a:ext uri="{FF2B5EF4-FFF2-40B4-BE49-F238E27FC236}">
                <a16:creationId xmlns:a16="http://schemas.microsoft.com/office/drawing/2014/main" id="{DA6A95A3-B69C-26A7-D6F7-B1F59547C211}"/>
              </a:ext>
            </a:extLst>
          </p:cNvPr>
          <p:cNvGrpSpPr/>
          <p:nvPr/>
        </p:nvGrpSpPr>
        <p:grpSpPr>
          <a:xfrm>
            <a:off x="-2895600" y="-1731926"/>
            <a:ext cx="20546471" cy="12005210"/>
            <a:chOff x="0" y="-38100"/>
            <a:chExt cx="5411416" cy="674760"/>
          </a:xfrm>
        </p:grpSpPr>
        <p:sp>
          <p:nvSpPr>
            <p:cNvPr id="5" name="Freeform 5">
              <a:extLst>
                <a:ext uri="{FF2B5EF4-FFF2-40B4-BE49-F238E27FC236}">
                  <a16:creationId xmlns:a16="http://schemas.microsoft.com/office/drawing/2014/main" id="{06D2DFF1-7C6E-E290-857E-C8E227F62C59}"/>
                </a:ext>
              </a:extLst>
            </p:cNvPr>
            <p:cNvSpPr/>
            <p:nvPr/>
          </p:nvSpPr>
          <p:spPr>
            <a:xfrm>
              <a:off x="455425" y="29425"/>
              <a:ext cx="4955991" cy="607235"/>
            </a:xfrm>
            <a:custGeom>
              <a:avLst/>
              <a:gdLst/>
              <a:ahLst/>
              <a:cxnLst/>
              <a:rect l="l" t="t" r="r" b="b"/>
              <a:pathLst>
                <a:path w="4955991" h="607235">
                  <a:moveTo>
                    <a:pt x="0" y="0"/>
                  </a:moveTo>
                  <a:lnTo>
                    <a:pt x="4955991" y="0"/>
                  </a:lnTo>
                  <a:lnTo>
                    <a:pt x="4955991" y="607235"/>
                  </a:lnTo>
                  <a:lnTo>
                    <a:pt x="0" y="60723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6" name="TextBox 6">
              <a:extLst>
                <a:ext uri="{FF2B5EF4-FFF2-40B4-BE49-F238E27FC236}">
                  <a16:creationId xmlns:a16="http://schemas.microsoft.com/office/drawing/2014/main" id="{D7C69752-5493-068D-C574-382460C0B503}"/>
                </a:ext>
              </a:extLst>
            </p:cNvPr>
            <p:cNvSpPr txBox="1"/>
            <p:nvPr/>
          </p:nvSpPr>
          <p:spPr>
            <a:xfrm>
              <a:off x="0" y="-38100"/>
              <a:ext cx="4955991" cy="645335"/>
            </a:xfrm>
            <a:prstGeom prst="rect">
              <a:avLst/>
            </a:prstGeom>
          </p:spPr>
          <p:txBody>
            <a:bodyPr lIns="50800" tIns="50800" rIns="50800" bIns="50800" rtlCol="0" anchor="ctr"/>
            <a:lstStyle/>
            <a:p>
              <a:pPr algn="ctr">
                <a:lnSpc>
                  <a:spcPts val="2800"/>
                </a:lnSpc>
              </a:pPr>
              <a:endParaRPr/>
            </a:p>
          </p:txBody>
        </p:sp>
      </p:grpSp>
      <p:sp>
        <p:nvSpPr>
          <p:cNvPr id="7" name="Freeform 7">
            <a:extLst>
              <a:ext uri="{FF2B5EF4-FFF2-40B4-BE49-F238E27FC236}">
                <a16:creationId xmlns:a16="http://schemas.microsoft.com/office/drawing/2014/main" id="{977ED305-CEB9-73D3-58DE-3D9E8036750B}"/>
              </a:ext>
            </a:extLst>
          </p:cNvPr>
          <p:cNvSpPr/>
          <p:nvPr/>
        </p:nvSpPr>
        <p:spPr>
          <a:xfrm>
            <a:off x="16596452" y="1028700"/>
            <a:ext cx="662848" cy="157878"/>
          </a:xfrm>
          <a:custGeom>
            <a:avLst/>
            <a:gdLst/>
            <a:ahLst/>
            <a:cxnLst/>
            <a:rect l="l" t="t" r="r" b="b"/>
            <a:pathLst>
              <a:path w="662848" h="157878">
                <a:moveTo>
                  <a:pt x="0" y="0"/>
                </a:moveTo>
                <a:lnTo>
                  <a:pt x="662848" y="0"/>
                </a:lnTo>
                <a:lnTo>
                  <a:pt x="662848" y="157878"/>
                </a:lnTo>
                <a:lnTo>
                  <a:pt x="0" y="1578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5" name="Rectangle 1">
            <a:extLst>
              <a:ext uri="{FF2B5EF4-FFF2-40B4-BE49-F238E27FC236}">
                <a16:creationId xmlns:a16="http://schemas.microsoft.com/office/drawing/2014/main" id="{0FB152D0-3C00-4183-3A86-BB10DA9291EA}"/>
              </a:ext>
            </a:extLst>
          </p:cNvPr>
          <p:cNvSpPr>
            <a:spLocks noChangeArrowheads="1"/>
          </p:cNvSpPr>
          <p:nvPr/>
        </p:nvSpPr>
        <p:spPr bwMode="auto">
          <a:xfrm>
            <a:off x="1371600" y="922751"/>
            <a:ext cx="12649200" cy="1231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0000"/>
                </a:solidFill>
                <a:effectLst/>
                <a:latin typeface="Arial" panose="020B0604020202020204" pitchFamily="34" charset="0"/>
              </a:rPr>
              <a:t>ROUNDTABLE INSTRUCTIONS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a:ln>
                <a:noFill/>
              </a:ln>
              <a:solidFill>
                <a:srgbClr val="FF0000"/>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7" name="Rectangle 3">
            <a:extLst>
              <a:ext uri="{FF2B5EF4-FFF2-40B4-BE49-F238E27FC236}">
                <a16:creationId xmlns:a16="http://schemas.microsoft.com/office/drawing/2014/main" id="{F23054D6-3E8F-2C64-7E64-893EEB4894C2}"/>
              </a:ext>
            </a:extLst>
          </p:cNvPr>
          <p:cNvSpPr>
            <a:spLocks noChangeArrowheads="1"/>
          </p:cNvSpPr>
          <p:nvPr/>
        </p:nvSpPr>
        <p:spPr bwMode="auto">
          <a:xfrm>
            <a:off x="1388364" y="1455055"/>
            <a:ext cx="5757672" cy="68326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800" b="1"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rgbClr val="FF0000"/>
                </a:solidFill>
                <a:effectLst/>
                <a:latin typeface="Arial" panose="020B0604020202020204" pitchFamily="34" charset="0"/>
              </a:rPr>
              <a:t>1. ASSIGN TABLE CAPTAINS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0" i="0" u="none" strike="noStrike" cap="none" normalizeH="0" baseline="0" dirty="0">
                <a:ln>
                  <a:noFill/>
                </a:ln>
                <a:solidFill>
                  <a:schemeClr val="bg1"/>
                </a:solidFill>
                <a:effectLst/>
                <a:latin typeface="Arial" panose="020B0604020202020204" pitchFamily="34" charset="0"/>
              </a:rPr>
              <a:t>Each table must have </a:t>
            </a:r>
            <a:r>
              <a:rPr kumimoji="0" lang="en-US" altLang="en-US" sz="2800" b="1" i="0" u="none" strike="noStrike" cap="none" normalizeH="0" baseline="0" dirty="0">
                <a:ln>
                  <a:noFill/>
                </a:ln>
                <a:solidFill>
                  <a:schemeClr val="bg1"/>
                </a:solidFill>
                <a:effectLst/>
                <a:latin typeface="Arial" panose="020B0604020202020204" pitchFamily="34" charset="0"/>
              </a:rPr>
              <a:t>two captains</a:t>
            </a:r>
            <a:r>
              <a:rPr kumimoji="0" lang="en-US" altLang="en-US" sz="2800" b="0" i="0" u="none" strike="noStrike" cap="none" normalizeH="0" baseline="0" dirty="0">
                <a:ln>
                  <a:noFill/>
                </a:ln>
                <a:solidFill>
                  <a:schemeClr val="bg1"/>
                </a:solidFill>
                <a:effectLst/>
                <a:latin typeface="Arial" panose="020B0604020202020204" pitchFamily="34" charset="0"/>
              </a:rPr>
              <a:t>:</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1" i="0" u="none" strike="noStrike" cap="none" normalizeH="0" baseline="0" dirty="0">
                <a:ln>
                  <a:noFill/>
                </a:ln>
                <a:solidFill>
                  <a:schemeClr val="bg1"/>
                </a:solidFill>
                <a:effectLst/>
                <a:latin typeface="Arial" panose="020B0604020202020204" pitchFamily="34" charset="0"/>
              </a:rPr>
              <a:t>One Short-Term Rental (STR) Owner</a:t>
            </a:r>
            <a:endParaRPr kumimoji="0" lang="en-US" altLang="en-US" sz="2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bg1"/>
                </a:solidFill>
                <a:effectLst/>
                <a:latin typeface="Arial" panose="020B0604020202020204" pitchFamily="34" charset="0"/>
              </a:rPr>
              <a:t> </a:t>
            </a:r>
            <a:r>
              <a:rPr kumimoji="0" lang="en-US" altLang="en-US" sz="2800" b="1" i="0" u="none" strike="noStrike" cap="none" normalizeH="0" baseline="0" dirty="0">
                <a:ln>
                  <a:noFill/>
                </a:ln>
                <a:solidFill>
                  <a:schemeClr val="bg1"/>
                </a:solidFill>
                <a:effectLst/>
                <a:latin typeface="Arial" panose="020B0604020202020204" pitchFamily="34" charset="0"/>
              </a:rPr>
              <a:t>One Neighbor who has experienced STR-related issues</a:t>
            </a:r>
          </a:p>
          <a:p>
            <a:pPr marL="0" marR="0" lvl="0" indent="0" algn="l" defTabSz="914400" rtl="0" eaLnBrk="0" fontAlgn="base" latinLnBrk="0" hangingPunct="0">
              <a:lnSpc>
                <a:spcPct val="100000"/>
              </a:lnSpc>
              <a:spcBef>
                <a:spcPct val="0"/>
              </a:spcBef>
              <a:spcAft>
                <a:spcPct val="0"/>
              </a:spcAft>
              <a:buClrTx/>
              <a:buSzTx/>
              <a:tabLst/>
            </a:pPr>
            <a:endParaRPr kumimoji="0" lang="en-US" altLang="en-US" sz="2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800" b="1" i="0" u="none" strike="noStrike" cap="none" normalizeH="0" baseline="0" dirty="0">
                <a:ln>
                  <a:noFill/>
                </a:ln>
                <a:solidFill>
                  <a:schemeClr val="bg1"/>
                </a:solidFill>
                <a:effectLst/>
                <a:latin typeface="Arial" panose="020B0604020202020204" pitchFamily="34" charset="0"/>
              </a:rPr>
              <a:t>Captains are responsible for:</a:t>
            </a:r>
            <a:endParaRPr kumimoji="0" lang="en-US" altLang="en-US" sz="2800" b="0" i="0" u="none" strike="noStrike" cap="none" normalizeH="0" baseline="0" dirty="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bg1"/>
                </a:solidFill>
                <a:effectLst/>
                <a:latin typeface="Arial" panose="020B0604020202020204" pitchFamily="34" charset="0"/>
              </a:rPr>
              <a:t>Guiding respectful, balanced discussion</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bg1"/>
                </a:solidFill>
                <a:effectLst/>
                <a:latin typeface="Arial" panose="020B0604020202020204" pitchFamily="34" charset="0"/>
              </a:rPr>
              <a:t>Making sure all voices are heard</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n-US" altLang="en-US" sz="2800" b="0" i="0" u="none" strike="noStrike" cap="none" normalizeH="0" baseline="0" dirty="0">
                <a:ln>
                  <a:noFill/>
                </a:ln>
                <a:solidFill>
                  <a:schemeClr val="bg1"/>
                </a:solidFill>
                <a:effectLst/>
                <a:latin typeface="Arial" panose="020B0604020202020204" pitchFamily="34" charset="0"/>
              </a:rPr>
              <a:t>Helping record key ideas and reporting back to the group</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8" name="TextBox 7">
            <a:extLst>
              <a:ext uri="{FF2B5EF4-FFF2-40B4-BE49-F238E27FC236}">
                <a16:creationId xmlns:a16="http://schemas.microsoft.com/office/drawing/2014/main" id="{70CD8AC2-27AD-A532-1745-A3F37E6ED833}"/>
              </a:ext>
            </a:extLst>
          </p:cNvPr>
          <p:cNvSpPr txBox="1"/>
          <p:nvPr/>
        </p:nvSpPr>
        <p:spPr>
          <a:xfrm>
            <a:off x="8534400" y="1383084"/>
            <a:ext cx="8845856" cy="7971413"/>
          </a:xfrm>
          <a:prstGeom prst="rect">
            <a:avLst/>
          </a:prstGeom>
          <a:noFill/>
        </p:spPr>
        <p:txBody>
          <a:bodyPr wrap="square">
            <a:spAutoFit/>
          </a:bodyPr>
          <a:lstStyle/>
          <a:p>
            <a:pPr algn="l">
              <a:buNone/>
            </a:pPr>
            <a:r>
              <a:rPr lang="en-US" sz="3200" b="1" i="0" u="none" strike="noStrike" dirty="0">
                <a:solidFill>
                  <a:srgbClr val="FF0000"/>
                </a:solidFill>
                <a:effectLst/>
              </a:rPr>
              <a:t>ROUNDTABLE DISCUSSION</a:t>
            </a:r>
          </a:p>
          <a:p>
            <a:pPr algn="l">
              <a:buNone/>
            </a:pPr>
            <a:r>
              <a:rPr lang="en-US" sz="3200" b="0" i="0" u="none" strike="noStrike" dirty="0">
                <a:solidFill>
                  <a:schemeClr val="bg1"/>
                </a:solidFill>
                <a:effectLst/>
              </a:rPr>
              <a:t>Your table will hold two rounds of discussion. Everyone is encouraged to speak and listen respectfully.</a:t>
            </a:r>
          </a:p>
          <a:p>
            <a:pPr algn="l">
              <a:buNone/>
            </a:pPr>
            <a:endParaRPr lang="en-US" sz="3200" b="1" i="0" u="none" strike="noStrike" dirty="0">
              <a:solidFill>
                <a:schemeClr val="bg1"/>
              </a:solidFill>
              <a:effectLst/>
            </a:endParaRPr>
          </a:p>
          <a:p>
            <a:pPr algn="l">
              <a:buNone/>
            </a:pPr>
            <a:r>
              <a:rPr lang="en-US" sz="3200" b="1" i="0" u="none" strike="noStrike" dirty="0">
                <a:solidFill>
                  <a:srgbClr val="FF0000"/>
                </a:solidFill>
                <a:effectLst/>
              </a:rPr>
              <a:t> ROUND ONE: Impacts &amp; Perspectives</a:t>
            </a:r>
          </a:p>
          <a:p>
            <a:pPr algn="l">
              <a:buNone/>
            </a:pPr>
            <a:r>
              <a:rPr lang="en-US" sz="3200" b="0" i="0" u="none" strike="noStrike" dirty="0">
                <a:solidFill>
                  <a:schemeClr val="bg1"/>
                </a:solidFill>
                <a:effectLst/>
              </a:rPr>
              <a:t>Go around the table and have each person share their experience or perspective.</a:t>
            </a:r>
          </a:p>
          <a:p>
            <a:pPr algn="l">
              <a:buNone/>
            </a:pPr>
            <a:endParaRPr lang="en-US" sz="3200" b="1" dirty="0">
              <a:solidFill>
                <a:schemeClr val="bg1"/>
              </a:solidFill>
            </a:endParaRPr>
          </a:p>
          <a:p>
            <a:pPr algn="l">
              <a:buNone/>
            </a:pPr>
            <a:r>
              <a:rPr lang="en-US" sz="3200" b="1" dirty="0">
                <a:solidFill>
                  <a:schemeClr val="bg1"/>
                </a:solidFill>
              </a:rPr>
              <a:t>This round is about listening.</a:t>
            </a:r>
            <a:r>
              <a:rPr lang="en-US" sz="3200" dirty="0">
                <a:solidFill>
                  <a:schemeClr val="bg1"/>
                </a:solidFill>
              </a:rPr>
              <a:t> No interrupting, no debating—just hearing each other out.</a:t>
            </a:r>
          </a:p>
          <a:p>
            <a:pPr algn="l">
              <a:buNone/>
            </a:pPr>
            <a:endParaRPr lang="en-US" sz="3200" b="1" i="0" u="none" strike="noStrike" dirty="0">
              <a:solidFill>
                <a:schemeClr val="bg1"/>
              </a:solidFill>
              <a:effectLst/>
            </a:endParaRPr>
          </a:p>
          <a:p>
            <a:pPr algn="l">
              <a:buNone/>
            </a:pPr>
            <a:r>
              <a:rPr lang="en-US" sz="3200" b="1" i="0" u="none" strike="noStrike" dirty="0">
                <a:solidFill>
                  <a:srgbClr val="FF0000"/>
                </a:solidFill>
                <a:effectLst/>
              </a:rPr>
              <a:t> ROUND TWO: Creating Local Solutions</a:t>
            </a:r>
          </a:p>
          <a:p>
            <a:pPr algn="l">
              <a:buNone/>
            </a:pPr>
            <a:r>
              <a:rPr lang="en-US" sz="3200" b="0" i="0" u="none" strike="noStrike" dirty="0">
                <a:solidFill>
                  <a:schemeClr val="bg1"/>
                </a:solidFill>
                <a:effectLst/>
              </a:rPr>
              <a:t>All Solutions start at the local level </a:t>
            </a:r>
          </a:p>
          <a:p>
            <a:pPr algn="l">
              <a:buNone/>
            </a:pPr>
            <a:endParaRPr lang="en-US" sz="3200" b="1" i="0" u="none" strike="noStrike" dirty="0">
              <a:solidFill>
                <a:schemeClr val="bg1"/>
              </a:solidFill>
              <a:effectLst/>
            </a:endParaRPr>
          </a:p>
          <a:p>
            <a:pPr algn="l">
              <a:buNone/>
            </a:pPr>
            <a:r>
              <a:rPr lang="en-US" sz="3200" b="1" i="0" u="none" strike="noStrike" dirty="0">
                <a:solidFill>
                  <a:srgbClr val="FF0000"/>
                </a:solidFill>
                <a:effectLst/>
              </a:rPr>
              <a:t> Table Captains REPORT BACK</a:t>
            </a:r>
          </a:p>
        </p:txBody>
      </p:sp>
    </p:spTree>
    <p:extLst>
      <p:ext uri="{BB962C8B-B14F-4D97-AF65-F5344CB8AC3E}">
        <p14:creationId xmlns:p14="http://schemas.microsoft.com/office/powerpoint/2010/main" val="2549726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75D89-AB89-114F-855A-A2BF9062EE90}"/>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CBC0C303-CD96-1790-B122-E9C8C9C1D68E}"/>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dirty="0"/>
          </a:p>
        </p:txBody>
      </p:sp>
      <p:grpSp>
        <p:nvGrpSpPr>
          <p:cNvPr id="4" name="Group 4">
            <a:extLst>
              <a:ext uri="{FF2B5EF4-FFF2-40B4-BE49-F238E27FC236}">
                <a16:creationId xmlns:a16="http://schemas.microsoft.com/office/drawing/2014/main" id="{6905FE44-2EBB-094E-E9C4-20FCDB390476}"/>
              </a:ext>
            </a:extLst>
          </p:cNvPr>
          <p:cNvGrpSpPr/>
          <p:nvPr/>
        </p:nvGrpSpPr>
        <p:grpSpPr>
          <a:xfrm>
            <a:off x="-1705127" y="-1638300"/>
            <a:ext cx="20546471" cy="12005210"/>
            <a:chOff x="0" y="-38100"/>
            <a:chExt cx="5411416" cy="674760"/>
          </a:xfrm>
        </p:grpSpPr>
        <p:sp>
          <p:nvSpPr>
            <p:cNvPr id="5" name="Freeform 5">
              <a:extLst>
                <a:ext uri="{FF2B5EF4-FFF2-40B4-BE49-F238E27FC236}">
                  <a16:creationId xmlns:a16="http://schemas.microsoft.com/office/drawing/2014/main" id="{22CFA5F2-FBA6-CD77-6251-5A0796167015}"/>
                </a:ext>
              </a:extLst>
            </p:cNvPr>
            <p:cNvSpPr/>
            <p:nvPr/>
          </p:nvSpPr>
          <p:spPr>
            <a:xfrm>
              <a:off x="455425" y="29425"/>
              <a:ext cx="4955991" cy="607235"/>
            </a:xfrm>
            <a:custGeom>
              <a:avLst/>
              <a:gdLst/>
              <a:ahLst/>
              <a:cxnLst/>
              <a:rect l="l" t="t" r="r" b="b"/>
              <a:pathLst>
                <a:path w="4955991" h="607235">
                  <a:moveTo>
                    <a:pt x="0" y="0"/>
                  </a:moveTo>
                  <a:lnTo>
                    <a:pt x="4955991" y="0"/>
                  </a:lnTo>
                  <a:lnTo>
                    <a:pt x="4955991" y="607235"/>
                  </a:lnTo>
                  <a:lnTo>
                    <a:pt x="0" y="60723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6" name="TextBox 6">
              <a:extLst>
                <a:ext uri="{FF2B5EF4-FFF2-40B4-BE49-F238E27FC236}">
                  <a16:creationId xmlns:a16="http://schemas.microsoft.com/office/drawing/2014/main" id="{AE7A883F-67BE-4D7C-7B22-E50629DF124E}"/>
                </a:ext>
              </a:extLst>
            </p:cNvPr>
            <p:cNvSpPr txBox="1"/>
            <p:nvPr/>
          </p:nvSpPr>
          <p:spPr>
            <a:xfrm>
              <a:off x="0" y="-38100"/>
              <a:ext cx="4955991" cy="645335"/>
            </a:xfrm>
            <a:prstGeom prst="rect">
              <a:avLst/>
            </a:prstGeom>
          </p:spPr>
          <p:txBody>
            <a:bodyPr lIns="50800" tIns="50800" rIns="50800" bIns="50800" rtlCol="0" anchor="ctr"/>
            <a:lstStyle/>
            <a:p>
              <a:pPr algn="ctr">
                <a:lnSpc>
                  <a:spcPts val="2800"/>
                </a:lnSpc>
              </a:pPr>
              <a:endParaRPr/>
            </a:p>
          </p:txBody>
        </p:sp>
      </p:grpSp>
      <p:sp>
        <p:nvSpPr>
          <p:cNvPr id="7" name="Freeform 7">
            <a:extLst>
              <a:ext uri="{FF2B5EF4-FFF2-40B4-BE49-F238E27FC236}">
                <a16:creationId xmlns:a16="http://schemas.microsoft.com/office/drawing/2014/main" id="{32D89852-93FB-E22D-570C-1CED3F0169FE}"/>
              </a:ext>
            </a:extLst>
          </p:cNvPr>
          <p:cNvSpPr/>
          <p:nvPr/>
        </p:nvSpPr>
        <p:spPr>
          <a:xfrm>
            <a:off x="16596452" y="1028700"/>
            <a:ext cx="662848" cy="157878"/>
          </a:xfrm>
          <a:custGeom>
            <a:avLst/>
            <a:gdLst/>
            <a:ahLst/>
            <a:cxnLst/>
            <a:rect l="l" t="t" r="r" b="b"/>
            <a:pathLst>
              <a:path w="662848" h="157878">
                <a:moveTo>
                  <a:pt x="0" y="0"/>
                </a:moveTo>
                <a:lnTo>
                  <a:pt x="662848" y="0"/>
                </a:lnTo>
                <a:lnTo>
                  <a:pt x="662848" y="157878"/>
                </a:lnTo>
                <a:lnTo>
                  <a:pt x="0" y="1578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2">
            <a:extLst>
              <a:ext uri="{FF2B5EF4-FFF2-40B4-BE49-F238E27FC236}">
                <a16:creationId xmlns:a16="http://schemas.microsoft.com/office/drawing/2014/main" id="{5934E6C5-E8C5-DAD8-EC41-9402B07DC4B1}"/>
              </a:ext>
            </a:extLst>
          </p:cNvPr>
          <p:cNvSpPr txBox="1"/>
          <p:nvPr/>
        </p:nvSpPr>
        <p:spPr>
          <a:xfrm>
            <a:off x="907948" y="300468"/>
            <a:ext cx="17068800" cy="9510296"/>
          </a:xfrm>
          <a:prstGeom prst="rect">
            <a:avLst/>
          </a:prstGeom>
          <a:noFill/>
        </p:spPr>
        <p:txBody>
          <a:bodyPr wrap="square">
            <a:spAutoFit/>
          </a:bodyPr>
          <a:lstStyle/>
          <a:p>
            <a:pPr algn="ctr"/>
            <a:r>
              <a:rPr lang="en-US" sz="3600" b="1" dirty="0">
                <a:solidFill>
                  <a:schemeClr val="bg1"/>
                </a:solidFill>
              </a:rPr>
              <a:t>GROUND RULES FOR TONIGHT’S CONVERSATION</a:t>
            </a:r>
          </a:p>
          <a:p>
            <a:pPr algn="ctr"/>
            <a:r>
              <a:rPr lang="en-US" sz="3600" dirty="0">
                <a:solidFill>
                  <a:schemeClr val="bg1"/>
                </a:solidFill>
              </a:rPr>
              <a:t>We are here to listen, share, and find solutions—</a:t>
            </a:r>
            <a:r>
              <a:rPr lang="en-US" sz="3600" b="1" dirty="0">
                <a:solidFill>
                  <a:schemeClr val="bg1"/>
                </a:solidFill>
              </a:rPr>
              <a:t>together</a:t>
            </a:r>
            <a:r>
              <a:rPr lang="en-US" sz="3600" dirty="0">
                <a:solidFill>
                  <a:schemeClr val="bg1"/>
                </a:solidFill>
              </a:rPr>
              <a:t>. </a:t>
            </a:r>
          </a:p>
          <a:p>
            <a:pPr algn="ctr"/>
            <a:r>
              <a:rPr lang="en-US" sz="3600" dirty="0">
                <a:solidFill>
                  <a:schemeClr val="bg1"/>
                </a:solidFill>
              </a:rPr>
              <a:t>Please follow these simple guidelines:</a:t>
            </a:r>
          </a:p>
          <a:p>
            <a:r>
              <a:rPr lang="en-US" sz="3600" b="1" dirty="0">
                <a:solidFill>
                  <a:schemeClr val="bg1"/>
                </a:solidFill>
              </a:rPr>
              <a:t>1. Be Respectful</a:t>
            </a:r>
          </a:p>
          <a:p>
            <a:r>
              <a:rPr lang="en-US" sz="3600" dirty="0">
                <a:solidFill>
                  <a:schemeClr val="bg1"/>
                </a:solidFill>
              </a:rPr>
              <a:t>Speak from your own experience.</a:t>
            </a:r>
          </a:p>
          <a:p>
            <a:r>
              <a:rPr lang="en-US" sz="3600" dirty="0">
                <a:solidFill>
                  <a:schemeClr val="bg1"/>
                </a:solidFill>
              </a:rPr>
              <a:t>Listen actively—without interrupting.</a:t>
            </a:r>
          </a:p>
          <a:p>
            <a:r>
              <a:rPr lang="en-US" sz="3600" dirty="0">
                <a:solidFill>
                  <a:schemeClr val="bg1"/>
                </a:solidFill>
              </a:rPr>
              <a:t>Every voice matters, even if you disagree.</a:t>
            </a:r>
          </a:p>
          <a:p>
            <a:pPr algn="r"/>
            <a:r>
              <a:rPr lang="en-US" sz="3600" b="1" dirty="0">
                <a:solidFill>
                  <a:schemeClr val="bg1"/>
                </a:solidFill>
              </a:rPr>
              <a:t>2. Be a Good Neighbor</a:t>
            </a:r>
          </a:p>
          <a:p>
            <a:pPr algn="r"/>
            <a:r>
              <a:rPr lang="en-US" sz="3600" dirty="0">
                <a:solidFill>
                  <a:schemeClr val="bg1"/>
                </a:solidFill>
              </a:rPr>
              <a:t>Assume everyone here wants what’s best for Teller County.</a:t>
            </a:r>
          </a:p>
          <a:p>
            <a:pPr algn="r"/>
            <a:r>
              <a:rPr lang="en-US" sz="3600" dirty="0">
                <a:solidFill>
                  <a:schemeClr val="bg1"/>
                </a:solidFill>
              </a:rPr>
              <a:t>Look each other in the eye and speak with kindness.</a:t>
            </a:r>
          </a:p>
          <a:p>
            <a:pPr algn="r"/>
            <a:r>
              <a:rPr lang="en-US" sz="3600" dirty="0">
                <a:solidFill>
                  <a:schemeClr val="bg1"/>
                </a:solidFill>
              </a:rPr>
              <a:t>This is not a debate. It’s a shared conversation.</a:t>
            </a:r>
          </a:p>
          <a:p>
            <a:r>
              <a:rPr lang="en-US" sz="3600" b="1" dirty="0">
                <a:solidFill>
                  <a:schemeClr val="bg1"/>
                </a:solidFill>
              </a:rPr>
              <a:t>3. Stay Focused</a:t>
            </a:r>
          </a:p>
          <a:p>
            <a:r>
              <a:rPr lang="en-US" sz="3600" dirty="0">
                <a:solidFill>
                  <a:schemeClr val="bg1"/>
                </a:solidFill>
              </a:rPr>
              <a:t>We are discussing </a:t>
            </a:r>
            <a:r>
              <a:rPr lang="en-US" sz="3600" b="1" dirty="0">
                <a:solidFill>
                  <a:schemeClr val="bg1"/>
                </a:solidFill>
              </a:rPr>
              <a:t>short-term rentals</a:t>
            </a:r>
            <a:r>
              <a:rPr lang="en-US" sz="3600" dirty="0">
                <a:solidFill>
                  <a:schemeClr val="bg1"/>
                </a:solidFill>
              </a:rPr>
              <a:t>—their impacts, benefits, and possible solutions.</a:t>
            </a:r>
          </a:p>
          <a:p>
            <a:r>
              <a:rPr lang="en-US" sz="3600" dirty="0">
                <a:solidFill>
                  <a:schemeClr val="bg1"/>
                </a:solidFill>
              </a:rPr>
              <a:t>Avoid tangents and keep the conversation constructive.</a:t>
            </a:r>
          </a:p>
          <a:p>
            <a:pPr algn="r"/>
            <a:r>
              <a:rPr lang="en-US" sz="3600" b="1" dirty="0">
                <a:solidFill>
                  <a:schemeClr val="bg1"/>
                </a:solidFill>
              </a:rPr>
              <a:t>4. Share the Air</a:t>
            </a:r>
          </a:p>
          <a:p>
            <a:pPr algn="r"/>
            <a:r>
              <a:rPr lang="en-US" sz="3600" dirty="0">
                <a:solidFill>
                  <a:schemeClr val="bg1"/>
                </a:solidFill>
              </a:rPr>
              <a:t>Let everyone speak. Don’t dominate the discussion.</a:t>
            </a:r>
          </a:p>
          <a:p>
            <a:pPr algn="r"/>
            <a:r>
              <a:rPr lang="en-US" sz="3600" dirty="0">
                <a:solidFill>
                  <a:schemeClr val="bg1"/>
                </a:solidFill>
              </a:rPr>
              <a:t>Use a timer if necessary to keep answers brief and balanced.</a:t>
            </a:r>
          </a:p>
        </p:txBody>
      </p:sp>
    </p:spTree>
    <p:extLst>
      <p:ext uri="{BB962C8B-B14F-4D97-AF65-F5344CB8AC3E}">
        <p14:creationId xmlns:p14="http://schemas.microsoft.com/office/powerpoint/2010/main" val="6161259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F1D341-7A18-680A-A169-484606815DCD}"/>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5DA817A2-004A-CB8C-15BA-D98089709DBC}"/>
              </a:ext>
            </a:extLst>
          </p:cNvPr>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9222" b="-9222"/>
            </a:stretch>
          </a:blipFill>
        </p:spPr>
        <p:txBody>
          <a:bodyPr/>
          <a:lstStyle/>
          <a:p>
            <a:endParaRPr lang="en-US" dirty="0"/>
          </a:p>
        </p:txBody>
      </p:sp>
      <p:grpSp>
        <p:nvGrpSpPr>
          <p:cNvPr id="4" name="Group 4">
            <a:extLst>
              <a:ext uri="{FF2B5EF4-FFF2-40B4-BE49-F238E27FC236}">
                <a16:creationId xmlns:a16="http://schemas.microsoft.com/office/drawing/2014/main" id="{D8DF3194-9DB2-2291-ADC7-10028618CAED}"/>
              </a:ext>
            </a:extLst>
          </p:cNvPr>
          <p:cNvGrpSpPr/>
          <p:nvPr/>
        </p:nvGrpSpPr>
        <p:grpSpPr>
          <a:xfrm>
            <a:off x="-1705127" y="-1638300"/>
            <a:ext cx="20546471" cy="12005210"/>
            <a:chOff x="0" y="-38100"/>
            <a:chExt cx="5411416" cy="674760"/>
          </a:xfrm>
        </p:grpSpPr>
        <p:sp>
          <p:nvSpPr>
            <p:cNvPr id="5" name="Freeform 5">
              <a:extLst>
                <a:ext uri="{FF2B5EF4-FFF2-40B4-BE49-F238E27FC236}">
                  <a16:creationId xmlns:a16="http://schemas.microsoft.com/office/drawing/2014/main" id="{B37E0D81-D60F-6745-5E1B-5A6C9E6FC377}"/>
                </a:ext>
              </a:extLst>
            </p:cNvPr>
            <p:cNvSpPr/>
            <p:nvPr/>
          </p:nvSpPr>
          <p:spPr>
            <a:xfrm>
              <a:off x="455425" y="29425"/>
              <a:ext cx="4955991" cy="607235"/>
            </a:xfrm>
            <a:custGeom>
              <a:avLst/>
              <a:gdLst/>
              <a:ahLst/>
              <a:cxnLst/>
              <a:rect l="l" t="t" r="r" b="b"/>
              <a:pathLst>
                <a:path w="4955991" h="607235">
                  <a:moveTo>
                    <a:pt x="0" y="0"/>
                  </a:moveTo>
                  <a:lnTo>
                    <a:pt x="4955991" y="0"/>
                  </a:lnTo>
                  <a:lnTo>
                    <a:pt x="4955991" y="607235"/>
                  </a:lnTo>
                  <a:lnTo>
                    <a:pt x="0" y="607235"/>
                  </a:lnTo>
                  <a:close/>
                </a:path>
              </a:pathLst>
            </a:custGeom>
            <a:gradFill rotWithShape="1">
              <a:gsLst>
                <a:gs pos="0">
                  <a:srgbClr val="0D2440">
                    <a:alpha val="0"/>
                  </a:srgbClr>
                </a:gs>
                <a:gs pos="100000">
                  <a:srgbClr val="102642">
                    <a:alpha val="100000"/>
                  </a:srgbClr>
                </a:gs>
              </a:gsLst>
              <a:lin ang="5400000"/>
            </a:gradFill>
          </p:spPr>
          <p:txBody>
            <a:bodyPr/>
            <a:lstStyle/>
            <a:p>
              <a:endParaRPr lang="en-US"/>
            </a:p>
          </p:txBody>
        </p:sp>
        <p:sp>
          <p:nvSpPr>
            <p:cNvPr id="6" name="TextBox 6">
              <a:extLst>
                <a:ext uri="{FF2B5EF4-FFF2-40B4-BE49-F238E27FC236}">
                  <a16:creationId xmlns:a16="http://schemas.microsoft.com/office/drawing/2014/main" id="{DC0D91F3-E418-5181-89E6-C39CB3747C86}"/>
                </a:ext>
              </a:extLst>
            </p:cNvPr>
            <p:cNvSpPr txBox="1"/>
            <p:nvPr/>
          </p:nvSpPr>
          <p:spPr>
            <a:xfrm>
              <a:off x="0" y="-38100"/>
              <a:ext cx="4955991" cy="645335"/>
            </a:xfrm>
            <a:prstGeom prst="rect">
              <a:avLst/>
            </a:prstGeom>
          </p:spPr>
          <p:txBody>
            <a:bodyPr lIns="50800" tIns="50800" rIns="50800" bIns="50800" rtlCol="0" anchor="ctr"/>
            <a:lstStyle/>
            <a:p>
              <a:pPr algn="ctr">
                <a:lnSpc>
                  <a:spcPts val="2800"/>
                </a:lnSpc>
              </a:pPr>
              <a:endParaRPr/>
            </a:p>
          </p:txBody>
        </p:sp>
      </p:grpSp>
      <p:sp>
        <p:nvSpPr>
          <p:cNvPr id="7" name="Freeform 7">
            <a:extLst>
              <a:ext uri="{FF2B5EF4-FFF2-40B4-BE49-F238E27FC236}">
                <a16:creationId xmlns:a16="http://schemas.microsoft.com/office/drawing/2014/main" id="{67FCD201-F708-3454-7164-0929C8A03653}"/>
              </a:ext>
            </a:extLst>
          </p:cNvPr>
          <p:cNvSpPr/>
          <p:nvPr/>
        </p:nvSpPr>
        <p:spPr>
          <a:xfrm>
            <a:off x="16596452" y="1028700"/>
            <a:ext cx="662848" cy="157878"/>
          </a:xfrm>
          <a:custGeom>
            <a:avLst/>
            <a:gdLst/>
            <a:ahLst/>
            <a:cxnLst/>
            <a:rect l="l" t="t" r="r" b="b"/>
            <a:pathLst>
              <a:path w="662848" h="157878">
                <a:moveTo>
                  <a:pt x="0" y="0"/>
                </a:moveTo>
                <a:lnTo>
                  <a:pt x="662848" y="0"/>
                </a:lnTo>
                <a:lnTo>
                  <a:pt x="662848" y="157878"/>
                </a:lnTo>
                <a:lnTo>
                  <a:pt x="0" y="15787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3" name="TextBox 12">
            <a:extLst>
              <a:ext uri="{FF2B5EF4-FFF2-40B4-BE49-F238E27FC236}">
                <a16:creationId xmlns:a16="http://schemas.microsoft.com/office/drawing/2014/main" id="{1F2FC36A-8327-9C97-4352-521AAF4EAE62}"/>
              </a:ext>
            </a:extLst>
          </p:cNvPr>
          <p:cNvSpPr txBox="1"/>
          <p:nvPr/>
        </p:nvSpPr>
        <p:spPr>
          <a:xfrm>
            <a:off x="898304" y="93232"/>
            <a:ext cx="17068800" cy="9971961"/>
          </a:xfrm>
          <a:prstGeom prst="rect">
            <a:avLst/>
          </a:prstGeom>
          <a:noFill/>
        </p:spPr>
        <p:txBody>
          <a:bodyPr wrap="square">
            <a:spAutoFit/>
          </a:bodyPr>
          <a:lstStyle/>
          <a:p>
            <a:pPr algn="l" rtl="0">
              <a:spcBef>
                <a:spcPts val="1200"/>
              </a:spcBef>
              <a:buNone/>
            </a:pPr>
            <a:r>
              <a:rPr lang="en-US" sz="2800" b="1" i="0" u="none" strike="noStrike" dirty="0">
                <a:solidFill>
                  <a:srgbClr val="FF0000"/>
                </a:solidFill>
                <a:effectLst/>
                <a:latin typeface="Times New Roman" panose="02020603050405020304" pitchFamily="18" charset="0"/>
              </a:rPr>
              <a:t>Things to Consider for group discussion -how short-term rentals should be regulated?</a:t>
            </a:r>
            <a:endParaRPr lang="en-US" sz="2800" b="0" i="0" u="none" strike="noStrike" dirty="0">
              <a:solidFill>
                <a:srgbClr val="FF0000"/>
              </a:solidFill>
              <a:effectLst/>
              <a:latin typeface="Times New Roman" panose="02020603050405020304" pitchFamily="18" charset="0"/>
            </a:endParaRPr>
          </a:p>
          <a:p>
            <a:pPr algn="l" rtl="0">
              <a:spcBef>
                <a:spcPts val="1200"/>
              </a:spcBef>
              <a:buNone/>
            </a:pPr>
            <a:r>
              <a:rPr lang="en-US" sz="2800" b="0" i="0" u="none" strike="noStrike" dirty="0">
                <a:solidFill>
                  <a:schemeClr val="bg1"/>
                </a:solidFill>
                <a:effectLst/>
                <a:latin typeface="Times New Roman" panose="02020603050405020304" pitchFamily="18" charset="0"/>
              </a:rPr>
              <a:t>-- Is it important to limit the number of STRs a single person or entity can operate?</a:t>
            </a:r>
          </a:p>
          <a:p>
            <a:pPr algn="l" rtl="0">
              <a:spcBef>
                <a:spcPts val="1200"/>
              </a:spcBef>
              <a:buNone/>
            </a:pPr>
            <a:r>
              <a:rPr lang="en-US" sz="2800" b="0" i="0" u="none" strike="noStrike" dirty="0">
                <a:solidFill>
                  <a:schemeClr val="bg1"/>
                </a:solidFill>
                <a:effectLst/>
                <a:latin typeface="Times New Roman" panose="02020603050405020304" pitchFamily="18" charset="0"/>
              </a:rPr>
              <a:t>-- Is it important to limit the number of overall permits issued?</a:t>
            </a:r>
          </a:p>
          <a:p>
            <a:pPr algn="l" rtl="0">
              <a:spcBef>
                <a:spcPts val="1200"/>
              </a:spcBef>
              <a:buNone/>
            </a:pPr>
            <a:r>
              <a:rPr lang="en-US" sz="2800" b="0" i="0" u="none" strike="noStrike" dirty="0">
                <a:solidFill>
                  <a:schemeClr val="bg1"/>
                </a:solidFill>
                <a:effectLst/>
                <a:latin typeface="Times New Roman" panose="02020603050405020304" pitchFamily="18" charset="0"/>
              </a:rPr>
              <a:t>-- Is it important to limit the number of guests per reservation?</a:t>
            </a:r>
          </a:p>
          <a:p>
            <a:pPr algn="l" rtl="0">
              <a:spcBef>
                <a:spcPts val="1200"/>
              </a:spcBef>
              <a:buNone/>
            </a:pPr>
            <a:r>
              <a:rPr lang="en-US" sz="2800" b="0" i="0" u="none" strike="noStrike" dirty="0">
                <a:solidFill>
                  <a:schemeClr val="bg1"/>
                </a:solidFill>
                <a:effectLst/>
                <a:latin typeface="Times New Roman" panose="02020603050405020304" pitchFamily="18" charset="0"/>
              </a:rPr>
              <a:t>-- Is it important to consider the location in deciding whether to issue a license? What location criteria might be important?</a:t>
            </a:r>
          </a:p>
          <a:p>
            <a:pPr algn="l" rtl="0">
              <a:spcBef>
                <a:spcPts val="1200"/>
              </a:spcBef>
              <a:buNone/>
            </a:pPr>
            <a:r>
              <a:rPr lang="en-US" sz="2800" b="0" i="0" u="none" strike="noStrike" dirty="0">
                <a:solidFill>
                  <a:schemeClr val="bg1"/>
                </a:solidFill>
                <a:effectLst/>
                <a:latin typeface="Times New Roman" panose="02020603050405020304" pitchFamily="18" charset="0"/>
              </a:rPr>
              <a:t>-- Not all STRs are the same. If the County were to consider different types of licenses, what might these include? (for example, one type for renting a room in a house, another for seasonal rentals, and another for year-round use)</a:t>
            </a:r>
          </a:p>
          <a:p>
            <a:pPr algn="l" rtl="0">
              <a:spcBef>
                <a:spcPts val="1200"/>
              </a:spcBef>
              <a:buNone/>
            </a:pPr>
            <a:r>
              <a:rPr lang="en-US" sz="2800" b="0" i="0" u="none" strike="noStrike" dirty="0">
                <a:solidFill>
                  <a:schemeClr val="bg1"/>
                </a:solidFill>
                <a:effectLst/>
                <a:latin typeface="Times New Roman" panose="02020603050405020304" pitchFamily="18" charset="0"/>
              </a:rPr>
              <a:t>-- Should STRs meet different criteria in different zones (for example in R-1 or Commercial)?</a:t>
            </a:r>
          </a:p>
          <a:p>
            <a:pPr algn="l" rtl="0">
              <a:spcBef>
                <a:spcPts val="1200"/>
              </a:spcBef>
              <a:buNone/>
            </a:pPr>
            <a:r>
              <a:rPr lang="en-US" sz="2800" b="0" i="0" u="none" strike="noStrike" dirty="0">
                <a:solidFill>
                  <a:schemeClr val="bg1"/>
                </a:solidFill>
                <a:effectLst/>
                <a:latin typeface="Times New Roman" panose="02020603050405020304" pitchFamily="18" charset="0"/>
              </a:rPr>
              <a:t>-- What conditions could be put on STR licenses that would reduce their negative impacts on the housing and rental markets?</a:t>
            </a:r>
          </a:p>
          <a:p>
            <a:pPr algn="l" rtl="0">
              <a:spcBef>
                <a:spcPts val="1200"/>
              </a:spcBef>
              <a:buNone/>
            </a:pPr>
            <a:r>
              <a:rPr lang="en-US" sz="2800" b="0" i="0" u="none" strike="noStrike" dirty="0">
                <a:solidFill>
                  <a:schemeClr val="bg1"/>
                </a:solidFill>
                <a:effectLst/>
                <a:latin typeface="Times New Roman" panose="02020603050405020304" pitchFamily="18" charset="0"/>
              </a:rPr>
              <a:t>-- What conditions could be put on STR licenses that would reduce issues with trash, noise and emergency services calls? Or help pay for enforcement of these issues</a:t>
            </a:r>
          </a:p>
          <a:p>
            <a:pPr algn="l" rtl="0">
              <a:spcBef>
                <a:spcPts val="1200"/>
              </a:spcBef>
              <a:buNone/>
            </a:pPr>
            <a:r>
              <a:rPr lang="en-US" sz="2800" b="0" i="0" u="none" strike="noStrike" dirty="0">
                <a:solidFill>
                  <a:schemeClr val="bg1"/>
                </a:solidFill>
                <a:effectLst/>
                <a:latin typeface="Times New Roman" panose="02020603050405020304" pitchFamily="18" charset="0"/>
              </a:rPr>
              <a:t>-- What are some strategies that might help local residents benefit from STRs but discourage investment firms from buying up available housing to use it as STRs?</a:t>
            </a:r>
          </a:p>
          <a:p>
            <a:pPr algn="l" rtl="0">
              <a:spcBef>
                <a:spcPts val="1200"/>
              </a:spcBef>
              <a:buNone/>
            </a:pPr>
            <a:br>
              <a:rPr lang="en-US" sz="2800" b="0" i="0" u="none" strike="noStrike" dirty="0">
                <a:solidFill>
                  <a:schemeClr val="bg1"/>
                </a:solidFill>
                <a:effectLst/>
                <a:latin typeface="Times New Roman" panose="02020603050405020304" pitchFamily="18" charset="0"/>
              </a:rPr>
            </a:br>
            <a:r>
              <a:rPr lang="en-US" sz="2800" b="1" i="0" u="none" strike="noStrike" dirty="0">
                <a:solidFill>
                  <a:schemeClr val="bg1"/>
                </a:solidFill>
                <a:effectLst/>
                <a:latin typeface="Times New Roman" panose="02020603050405020304" pitchFamily="18" charset="0"/>
              </a:rPr>
              <a:t>STR regulations can’t solve all our problems:</a:t>
            </a:r>
            <a:endParaRPr lang="en-US" sz="2800" b="0" i="0" u="none" strike="noStrike" dirty="0">
              <a:solidFill>
                <a:schemeClr val="bg1"/>
              </a:solidFill>
              <a:effectLst/>
              <a:latin typeface="Times New Roman" panose="02020603050405020304" pitchFamily="18" charset="0"/>
            </a:endParaRPr>
          </a:p>
          <a:p>
            <a:pPr algn="l" rtl="0">
              <a:spcBef>
                <a:spcPts val="1200"/>
              </a:spcBef>
            </a:pPr>
            <a:r>
              <a:rPr lang="en-US" sz="2800" b="0" i="0" u="none" strike="noStrike" dirty="0">
                <a:solidFill>
                  <a:schemeClr val="bg1"/>
                </a:solidFill>
                <a:effectLst/>
                <a:latin typeface="Times New Roman" panose="02020603050405020304" pitchFamily="18" charset="0"/>
              </a:rPr>
              <a:t>-- What actions could the county consider outside of STR regulations that would reduce one or more of the negative impacts of STRs in the county.</a:t>
            </a:r>
          </a:p>
        </p:txBody>
      </p:sp>
    </p:spTree>
    <p:extLst>
      <p:ext uri="{BB962C8B-B14F-4D97-AF65-F5344CB8AC3E}">
        <p14:creationId xmlns:p14="http://schemas.microsoft.com/office/powerpoint/2010/main" val="358902420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8969</TotalTime>
  <Words>1576</Words>
  <Application>Microsoft Macintosh PowerPoint</Application>
  <PresentationFormat>Custom</PresentationFormat>
  <Paragraphs>171</Paragraphs>
  <Slides>14</Slides>
  <Notes>11</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Century Gothic</vt:lpstr>
      <vt:lpstr>Century Gothic Paneuropean Bold</vt:lpstr>
      <vt:lpstr>Calibri</vt:lpstr>
      <vt:lpstr>Century Gothic Paneuropean</vt:lpstr>
      <vt:lpstr>Symbol</vt:lpstr>
      <vt:lpstr>Aptos</vt:lpstr>
      <vt:lpstr>Arial</vt:lpstr>
      <vt:lpstr>League Spartan</vt:lpstr>
      <vt:lpstr>Cambria</vt:lpstr>
      <vt:lpstr>Times New Roman</vt:lpstr>
      <vt:lpstr>Office Theme</vt:lpstr>
      <vt:lpstr>PowerPoint Presentation</vt:lpstr>
      <vt:lpstr>PowerPoint Presentation</vt:lpstr>
      <vt:lpstr>PowerPoint Presentation</vt:lpstr>
      <vt:lpstr>PowerPoint Presentation</vt:lpstr>
      <vt:lpstr>PowerPoint Presentation</vt:lpstr>
      <vt:lpstr>Listings as of today on VRBO and Airbnb-both sloppy platforms for data.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Short-Term Rental Policy</dc:title>
  <dc:description>Presentation - Short-Term Rental Policy</dc:description>
  <cp:lastModifiedBy>Scott Johnson</cp:lastModifiedBy>
  <cp:revision>24</cp:revision>
  <dcterms:created xsi:type="dcterms:W3CDTF">2006-08-16T00:00:00Z</dcterms:created>
  <dcterms:modified xsi:type="dcterms:W3CDTF">2025-07-28T19:55:18Z</dcterms:modified>
  <dc:identifier>DAGslt8y77k</dc:identifier>
</cp:coreProperties>
</file>