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85" r:id="rId7"/>
    <p:sldId id="257" r:id="rId8"/>
    <p:sldId id="260" r:id="rId9"/>
    <p:sldId id="280" r:id="rId10"/>
    <p:sldId id="272" r:id="rId11"/>
  </p:sldIdLst>
  <p:sldSz cx="18288000" cy="10287000"/>
  <p:notesSz cx="6858000" cy="9144000"/>
  <p:embeddedFontLs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entury Gothic Paneuropean" panose="020B0502020202020204" pitchFamily="34" charset="0"/>
      <p:regular r:id="rId26"/>
    </p:embeddedFont>
    <p:embeddedFont>
      <p:font typeface="Century Gothic Paneuropean Bold" panose="020B0702020202020204" pitchFamily="34" charset="0"/>
      <p:regular r:id="rId27"/>
      <p:bold r:id="rId28"/>
    </p:embeddedFont>
    <p:embeddedFont>
      <p:font typeface="Century Gothic Paneuropean Italics" panose="020B0502020202090204" pitchFamily="34" charset="0"/>
      <p:regular r:id="rId29"/>
      <p:italic r:id="rId30"/>
    </p:embeddedFont>
    <p:embeddedFont>
      <p:font typeface="League Spartan" pitchFamily="2" charset="77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9" autoAdjust="0"/>
    <p:restoredTop sz="94660" autoAdjust="0"/>
  </p:normalViewPr>
  <p:slideViewPr>
    <p:cSldViewPr>
      <p:cViewPr>
        <p:scale>
          <a:sx n="117" d="100"/>
          <a:sy n="117" d="100"/>
        </p:scale>
        <p:origin x="32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9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497C0-E393-EC4D-8B9E-0896A36851A3}" type="datetimeFigureOut">
              <a:rPr lang="en-US" smtClean="0"/>
              <a:t>7/15/25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62EC-1240-DA49-9205-87C614B0F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7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72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B931-64CD-436C-0BF3-636C812CE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7E260B8-04AD-D7EA-A196-F9684D7BB5BD}"/>
              </a:ext>
            </a:extLst>
          </p:cNvPr>
          <p:cNvGrpSpPr/>
          <p:nvPr/>
        </p:nvGrpSpPr>
        <p:grpSpPr>
          <a:xfrm>
            <a:off x="1028700" y="3185665"/>
            <a:ext cx="16230600" cy="6072635"/>
            <a:chOff x="0" y="0"/>
            <a:chExt cx="4274726" cy="159937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1080D76-1263-3785-9250-31E704008D92}"/>
                </a:ext>
              </a:extLst>
            </p:cNvPr>
            <p:cNvSpPr/>
            <p:nvPr/>
          </p:nvSpPr>
          <p:spPr>
            <a:xfrm>
              <a:off x="0" y="0"/>
              <a:ext cx="4274726" cy="1599377"/>
            </a:xfrm>
            <a:custGeom>
              <a:avLst/>
              <a:gdLst/>
              <a:ahLst/>
              <a:cxnLst/>
              <a:rect l="l" t="t" r="r" b="b"/>
              <a:pathLst>
                <a:path w="4274726" h="1599377">
                  <a:moveTo>
                    <a:pt x="0" y="0"/>
                  </a:moveTo>
                  <a:lnTo>
                    <a:pt x="4274726" y="0"/>
                  </a:lnTo>
                  <a:lnTo>
                    <a:pt x="4274726" y="1599377"/>
                  </a:lnTo>
                  <a:lnTo>
                    <a:pt x="0" y="1599377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EB951CD-9333-9AAC-62B2-AF800D8D1DB0}"/>
                </a:ext>
              </a:extLst>
            </p:cNvPr>
            <p:cNvSpPr txBox="1"/>
            <p:nvPr/>
          </p:nvSpPr>
          <p:spPr>
            <a:xfrm>
              <a:off x="0" y="-38100"/>
              <a:ext cx="4274726" cy="1637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9084827-225B-5FAD-9CA4-137FB0D6DD44}"/>
              </a:ext>
            </a:extLst>
          </p:cNvPr>
          <p:cNvSpPr/>
          <p:nvPr/>
        </p:nvSpPr>
        <p:spPr>
          <a:xfrm>
            <a:off x="-24063" y="-342900"/>
            <a:ext cx="18288000" cy="12192000"/>
          </a:xfrm>
          <a:custGeom>
            <a:avLst/>
            <a:gdLst/>
            <a:ahLst/>
            <a:cxnLst/>
            <a:rect l="l" t="t" r="r" b="b"/>
            <a:pathLst>
              <a:path w="18288000" h="12192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95A6C9AA-473A-058D-03A5-DDA4C08E7B95}"/>
              </a:ext>
            </a:extLst>
          </p:cNvPr>
          <p:cNvGrpSpPr/>
          <p:nvPr/>
        </p:nvGrpSpPr>
        <p:grpSpPr>
          <a:xfrm>
            <a:off x="-38305" y="3297562"/>
            <a:ext cx="18727580" cy="8551538"/>
            <a:chOff x="0" y="0"/>
            <a:chExt cx="4932367" cy="915025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31083E9A-CF8B-EBF6-D4C4-213C2D738E21}"/>
                </a:ext>
              </a:extLst>
            </p:cNvPr>
            <p:cNvSpPr/>
            <p:nvPr/>
          </p:nvSpPr>
          <p:spPr>
            <a:xfrm>
              <a:off x="0" y="0"/>
              <a:ext cx="4932367" cy="915025"/>
            </a:xfrm>
            <a:custGeom>
              <a:avLst/>
              <a:gdLst/>
              <a:ahLst/>
              <a:cxnLst/>
              <a:rect l="l" t="t" r="r" b="b"/>
              <a:pathLst>
                <a:path w="4932367" h="915025">
                  <a:moveTo>
                    <a:pt x="0" y="0"/>
                  </a:moveTo>
                  <a:lnTo>
                    <a:pt x="4932367" y="0"/>
                  </a:lnTo>
                  <a:lnTo>
                    <a:pt x="4932367" y="915025"/>
                  </a:lnTo>
                  <a:lnTo>
                    <a:pt x="0" y="91502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A761584B-1244-869D-8BD3-DDAA90A10B87}"/>
                </a:ext>
              </a:extLst>
            </p:cNvPr>
            <p:cNvSpPr txBox="1"/>
            <p:nvPr/>
          </p:nvSpPr>
          <p:spPr>
            <a:xfrm>
              <a:off x="0" y="-38100"/>
              <a:ext cx="4932367" cy="95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2091571A-CA3A-9E50-14EF-FD5B558CA791}"/>
              </a:ext>
            </a:extLst>
          </p:cNvPr>
          <p:cNvSpPr txBox="1"/>
          <p:nvPr/>
        </p:nvSpPr>
        <p:spPr>
          <a:xfrm>
            <a:off x="762000" y="2897995"/>
            <a:ext cx="17126971" cy="6955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Why We’re Here Today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A Public Safety Wake-Up Call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Teller County experienced a major emergency management challenge during the snowstorm in Spring 2024: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STR guests were unprepared- many lacked food, water, winter gear, and emergency supplies.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Dozens had to be rescued by first responders, diverting critical county resources.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These guests were not signed up for Peak Alerts, had no local contact, and were unaware of evacuation routes or communication protocols.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Similar gaps have occurred during tornado warnings and wildfire evacuations.</a:t>
            </a:r>
          </a:p>
          <a:p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This poses an escalating risk to both visitors and full-time residents.</a:t>
            </a: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Key Takeaway: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Without mandatory registration, guest education, and STR integration into the emergency communication network, STRs are a growing emergency management vulnerability for Teller County.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2686C3-FDC7-16AE-B7D8-DC4BE015259D}"/>
              </a:ext>
            </a:extLst>
          </p:cNvPr>
          <p:cNvSpPr txBox="1"/>
          <p:nvPr/>
        </p:nvSpPr>
        <p:spPr>
          <a:xfrm>
            <a:off x="3505200" y="10287000"/>
            <a:ext cx="9472862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itchFamily="2" charset="2"/>
              <a:buChar char=""/>
              <a:tabLst>
                <a:tab pos="228600" algn="l"/>
              </a:tabLst>
            </a:pPr>
            <a:r>
              <a:rPr lang="en-US" sz="1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Sources: Teller County Sheriff’s department.</a:t>
            </a:r>
          </a:p>
        </p:txBody>
      </p:sp>
    </p:spTree>
    <p:extLst>
      <p:ext uri="{BB962C8B-B14F-4D97-AF65-F5344CB8AC3E}">
        <p14:creationId xmlns:p14="http://schemas.microsoft.com/office/powerpoint/2010/main" val="388802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fire pit with chairs around it&#10;&#10;AI-generated content may be incorrect.">
            <a:extLst>
              <a:ext uri="{FF2B5EF4-FFF2-40B4-BE49-F238E27FC236}">
                <a16:creationId xmlns:a16="http://schemas.microsoft.com/office/drawing/2014/main" id="{6E825541-E65E-6DEF-EA66-E1AC09F8A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790" y="-1078804"/>
            <a:ext cx="18727580" cy="1248505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028700" y="3185665"/>
            <a:ext cx="16230600" cy="6072635"/>
            <a:chOff x="0" y="0"/>
            <a:chExt cx="4274726" cy="15993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599377"/>
            </a:xfrm>
            <a:custGeom>
              <a:avLst/>
              <a:gdLst/>
              <a:ahLst/>
              <a:cxnLst/>
              <a:rect l="l" t="t" r="r" b="b"/>
              <a:pathLst>
                <a:path w="4274726" h="1599377">
                  <a:moveTo>
                    <a:pt x="0" y="0"/>
                  </a:moveTo>
                  <a:lnTo>
                    <a:pt x="4274726" y="0"/>
                  </a:lnTo>
                  <a:lnTo>
                    <a:pt x="4274726" y="1599377"/>
                  </a:lnTo>
                  <a:lnTo>
                    <a:pt x="0" y="1599377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637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3">
            <a:extLst>
              <a:ext uri="{FF2B5EF4-FFF2-40B4-BE49-F238E27FC236}">
                <a16:creationId xmlns:a16="http://schemas.microsoft.com/office/drawing/2014/main" id="{49526005-669C-4781-E93B-A954BB1BC6BA}"/>
              </a:ext>
            </a:extLst>
          </p:cNvPr>
          <p:cNvGrpSpPr/>
          <p:nvPr/>
        </p:nvGrpSpPr>
        <p:grpSpPr>
          <a:xfrm>
            <a:off x="-5774764" y="-2781300"/>
            <a:ext cx="27346989" cy="13904170"/>
            <a:chOff x="-126874" y="-38100"/>
            <a:chExt cx="5059241" cy="953125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4199636E-3124-498D-F575-E23624F73A44}"/>
                </a:ext>
              </a:extLst>
            </p:cNvPr>
            <p:cNvSpPr/>
            <p:nvPr/>
          </p:nvSpPr>
          <p:spPr>
            <a:xfrm>
              <a:off x="-126874" y="-721"/>
              <a:ext cx="4932367" cy="915025"/>
            </a:xfrm>
            <a:custGeom>
              <a:avLst/>
              <a:gdLst/>
              <a:ahLst/>
              <a:cxnLst/>
              <a:rect l="l" t="t" r="r" b="b"/>
              <a:pathLst>
                <a:path w="4932367" h="915025">
                  <a:moveTo>
                    <a:pt x="0" y="0"/>
                  </a:moveTo>
                  <a:lnTo>
                    <a:pt x="4932367" y="0"/>
                  </a:lnTo>
                  <a:lnTo>
                    <a:pt x="4932367" y="915025"/>
                  </a:lnTo>
                  <a:lnTo>
                    <a:pt x="0" y="91502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7F84F6F6-1908-3DAF-F936-7D2BB16D86A7}"/>
                </a:ext>
              </a:extLst>
            </p:cNvPr>
            <p:cNvSpPr txBox="1"/>
            <p:nvPr/>
          </p:nvSpPr>
          <p:spPr>
            <a:xfrm>
              <a:off x="0" y="-38100"/>
              <a:ext cx="4932367" cy="95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37229" y="2645586"/>
            <a:ext cx="17126971" cy="7152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4000" b="1" dirty="0">
              <a:solidFill>
                <a:schemeClr val="bg1"/>
              </a:solidFill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The # of STRs are increasing &amp; bad neighbor issues are also increasing</a:t>
            </a:r>
          </a:p>
          <a:p>
            <a:pPr lvl="0"/>
            <a:r>
              <a:rPr lang="en-US" sz="4000" dirty="0">
                <a:solidFill>
                  <a:schemeClr val="bg1"/>
                </a:solidFill>
              </a:rPr>
              <a:t>(Not entirely STRs but there is a correlation)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Many STRs are owned by absentee investors or shell corporations.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Important to protect source of income for local people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Some operate as unlicensed event venues (weddings, large parties).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Locals are left to enforce rules: noise, trespassing, safety.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Undue burden on county emergency services</a:t>
            </a:r>
          </a:p>
          <a:p>
            <a:pPr lvl="0"/>
            <a:endParaRPr lang="en-US" sz="4000" dirty="0">
              <a:solidFill>
                <a:schemeClr val="bg1"/>
              </a:solidFill>
            </a:endParaRPr>
          </a:p>
          <a:p>
            <a:pPr lvl="0"/>
            <a:r>
              <a:rPr lang="en-US" sz="4000" dirty="0">
                <a:solidFill>
                  <a:schemeClr val="bg1"/>
                </a:solidFill>
              </a:rPr>
              <a:t>No regulations to deal with the issues – we are here to find solutions together to protect the peace and beauty of Teller  County that we all love</a:t>
            </a:r>
          </a:p>
          <a:p>
            <a:pPr algn="l">
              <a:lnSpc>
                <a:spcPts val="2800"/>
              </a:lnSpc>
            </a:pPr>
            <a:endParaRPr lang="en-US" sz="3399" b="1" dirty="0">
              <a:solidFill>
                <a:srgbClr val="FFFFFF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27FB0-4AB3-50A2-7E08-7C9AC572889C}"/>
              </a:ext>
            </a:extLst>
          </p:cNvPr>
          <p:cNvSpPr txBox="1"/>
          <p:nvPr/>
        </p:nvSpPr>
        <p:spPr>
          <a:xfrm>
            <a:off x="1060784" y="2063441"/>
            <a:ext cx="136758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Why We’re Here Today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162" y="-431570"/>
            <a:ext cx="18411126" cy="13475921"/>
          </a:xfrm>
          <a:custGeom>
            <a:avLst/>
            <a:gdLst/>
            <a:ahLst/>
            <a:cxnLst/>
            <a:rect l="l" t="t" r="r" b="b"/>
            <a:pathLst>
              <a:path w="18411126" h="13475921">
                <a:moveTo>
                  <a:pt x="0" y="0"/>
                </a:moveTo>
                <a:lnTo>
                  <a:pt x="18411126" y="0"/>
                </a:lnTo>
                <a:lnTo>
                  <a:pt x="18411126" y="13475921"/>
                </a:lnTo>
                <a:lnTo>
                  <a:pt x="0" y="13475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857713" y="2246818"/>
            <a:ext cx="19559046" cy="8137419"/>
            <a:chOff x="0" y="-38100"/>
            <a:chExt cx="4579314" cy="21431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9314" cy="2105088"/>
            </a:xfrm>
            <a:custGeom>
              <a:avLst/>
              <a:gdLst/>
              <a:ahLst/>
              <a:cxnLst/>
              <a:rect l="l" t="t" r="r" b="b"/>
              <a:pathLst>
                <a:path w="4579314" h="1663547">
                  <a:moveTo>
                    <a:pt x="0" y="0"/>
                  </a:moveTo>
                  <a:lnTo>
                    <a:pt x="4579314" y="0"/>
                  </a:lnTo>
                  <a:lnTo>
                    <a:pt x="4579314" y="1663547"/>
                  </a:lnTo>
                  <a:lnTo>
                    <a:pt x="0" y="1663547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9314" cy="1701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175964" y="6100161"/>
            <a:ext cx="18639928" cy="0"/>
          </a:xfrm>
          <a:prstGeom prst="line">
            <a:avLst/>
          </a:prstGeom>
          <a:ln w="76200" cap="flat">
            <a:solidFill>
              <a:srgbClr val="FFDE5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4693633" y="5558824"/>
            <a:ext cx="3223340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D244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Lorem ipsum dolor sit amet, consectetur adipiscing elit,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775801" y="2694624"/>
            <a:ext cx="4103929" cy="3850953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452582" y="5843916"/>
            <a:ext cx="4128863" cy="386063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69449" y="5558824"/>
            <a:ext cx="4604740" cy="446147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4401" y="552371"/>
            <a:ext cx="18288000" cy="214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0"/>
              </a:lnSpc>
            </a:pPr>
            <a:r>
              <a:rPr lang="en-US" sz="6100" dirty="0">
                <a:solidFill>
                  <a:schemeClr val="bg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Community Concerns</a:t>
            </a:r>
          </a:p>
          <a:p>
            <a:pPr algn="ctr">
              <a:lnSpc>
                <a:spcPts val="8540"/>
              </a:lnSpc>
            </a:pPr>
            <a:endParaRPr lang="en-US" sz="6100" dirty="0">
              <a:solidFill>
                <a:srgbClr val="95D2D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239042" y="3362148"/>
            <a:ext cx="320220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/>
              <a:t>Respect Property Rights—For Everyone</a:t>
            </a:r>
            <a:br>
              <a:rPr lang="en-US" sz="2400" dirty="0"/>
            </a:br>
            <a:r>
              <a:rPr lang="en-US" sz="2400" dirty="0"/>
              <a:t>Noise, trespassing, and off-trail ATV use disrupt rural life. STRs should operate with the same respect expected from any neighbor.</a:t>
            </a:r>
            <a:endParaRPr lang="en-US" sz="2400" dirty="0">
              <a:solidFill>
                <a:srgbClr val="0D244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634857" y="6341150"/>
            <a:ext cx="3762591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sz="2400" b="1" dirty="0"/>
              <a:t>Protect Water, Septic, </a:t>
            </a:r>
          </a:p>
          <a:p>
            <a:pPr lvl="0" algn="ctr"/>
            <a:r>
              <a:rPr lang="en-US" sz="2400" b="1" dirty="0"/>
              <a:t>and the Land</a:t>
            </a:r>
            <a:br>
              <a:rPr lang="en-US" sz="2400" dirty="0"/>
            </a:br>
            <a:r>
              <a:rPr lang="en-US" sz="2400" dirty="0"/>
              <a:t>Excessive use of hot tubs, water, and large guest groups overwhelm septic systems and deplete shared water supplies—putting others at risk.</a:t>
            </a:r>
            <a:endParaRPr lang="en-US" sz="2400" dirty="0">
              <a:solidFill>
                <a:srgbClr val="0D244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1050391" y="6184796"/>
            <a:ext cx="3526677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/>
              <a:t>Preserve Housing </a:t>
            </a:r>
          </a:p>
          <a:p>
            <a:pPr algn="ctr">
              <a:lnSpc>
                <a:spcPts val="2800"/>
              </a:lnSpc>
            </a:pPr>
            <a:r>
              <a:rPr lang="en-US" sz="2400" b="1" dirty="0"/>
              <a:t>for Local Families</a:t>
            </a:r>
            <a:br>
              <a:rPr lang="en-US" sz="2400" dirty="0"/>
            </a:br>
            <a:r>
              <a:rPr lang="en-US" sz="2400" dirty="0"/>
              <a:t>STR conversions reduce long-term rentals and drive up prices. Many STRs are owned by out-of-town investors, not residents—making it harder for locals to stay.</a:t>
            </a:r>
            <a:endParaRPr lang="en-US" sz="2400" dirty="0">
              <a:solidFill>
                <a:srgbClr val="0D244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-1052353" y="10858653"/>
            <a:ext cx="8556609" cy="21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Sources: Teller County Sheriff &amp; EMS Report (2024–25).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235277" y="10775238"/>
            <a:ext cx="8556609" cy="63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/>
            <a:r>
              <a:rPr lang="en-US" sz="1400" dirty="0">
                <a:solidFill>
                  <a:schemeClr val="bg1"/>
                </a:solidFill>
              </a:rPr>
              <a:t>Sources: Housing Needs Assessment (2023), Zillow Trends (2024).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i="1" dirty="0">
              <a:solidFill>
                <a:srgbClr val="FFFFFF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</p:txBody>
      </p:sp>
      <p:sp>
        <p:nvSpPr>
          <p:cNvPr id="33" name="TextBox 25">
            <a:extLst>
              <a:ext uri="{FF2B5EF4-FFF2-40B4-BE49-F238E27FC236}">
                <a16:creationId xmlns:a16="http://schemas.microsoft.com/office/drawing/2014/main" id="{AEC7D15E-A2DC-966C-0EB4-F349D909C346}"/>
              </a:ext>
            </a:extLst>
          </p:cNvPr>
          <p:cNvSpPr txBox="1"/>
          <p:nvPr/>
        </p:nvSpPr>
        <p:spPr>
          <a:xfrm>
            <a:off x="237719" y="1441605"/>
            <a:ext cx="18288000" cy="214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0"/>
              </a:lnSpc>
            </a:pPr>
            <a:r>
              <a:rPr lang="en-US" sz="6100" dirty="0">
                <a:solidFill>
                  <a:schemeClr val="bg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Rural Living = be a good neighbor</a:t>
            </a:r>
          </a:p>
          <a:p>
            <a:pPr algn="ctr">
              <a:lnSpc>
                <a:spcPts val="8540"/>
              </a:lnSpc>
            </a:pPr>
            <a:endParaRPr lang="en-US" sz="6100" dirty="0">
              <a:solidFill>
                <a:srgbClr val="95D2D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51" name="Group 13">
            <a:extLst>
              <a:ext uri="{FF2B5EF4-FFF2-40B4-BE49-F238E27FC236}">
                <a16:creationId xmlns:a16="http://schemas.microsoft.com/office/drawing/2014/main" id="{E5324E81-2BBA-6F70-FDD5-69F082FC0FEB}"/>
              </a:ext>
            </a:extLst>
          </p:cNvPr>
          <p:cNvGrpSpPr/>
          <p:nvPr/>
        </p:nvGrpSpPr>
        <p:grpSpPr>
          <a:xfrm>
            <a:off x="-87246" y="5558825"/>
            <a:ext cx="4203366" cy="4081356"/>
            <a:chOff x="0" y="0"/>
            <a:chExt cx="812800" cy="812800"/>
          </a:xfrm>
        </p:grpSpPr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33836C69-046E-E108-E1D9-B310DA86602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id="{B4A84006-E2F1-4CA1-6652-81027A5BF28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47" name="Group 19">
            <a:extLst>
              <a:ext uri="{FF2B5EF4-FFF2-40B4-BE49-F238E27FC236}">
                <a16:creationId xmlns:a16="http://schemas.microsoft.com/office/drawing/2014/main" id="{A801DA7E-33C7-27D7-F44C-073626E8E071}"/>
              </a:ext>
            </a:extLst>
          </p:cNvPr>
          <p:cNvGrpSpPr/>
          <p:nvPr/>
        </p:nvGrpSpPr>
        <p:grpSpPr>
          <a:xfrm>
            <a:off x="13890371" y="2628126"/>
            <a:ext cx="4057146" cy="3983948"/>
            <a:chOff x="0" y="0"/>
            <a:chExt cx="812800" cy="812800"/>
          </a:xfrm>
        </p:grpSpPr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29AB5AF8-C6AF-C033-6CC2-6ADA441B334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21">
              <a:extLst>
                <a:ext uri="{FF2B5EF4-FFF2-40B4-BE49-F238E27FC236}">
                  <a16:creationId xmlns:a16="http://schemas.microsoft.com/office/drawing/2014/main" id="{BFAF8FA1-0DD4-F331-3370-AA6F7A3044A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0" name="TextBox 29">
            <a:extLst>
              <a:ext uri="{FF2B5EF4-FFF2-40B4-BE49-F238E27FC236}">
                <a16:creationId xmlns:a16="http://schemas.microsoft.com/office/drawing/2014/main" id="{A7F7E021-00AD-0BE4-D318-8EB77A3ECE2B}"/>
              </a:ext>
            </a:extLst>
          </p:cNvPr>
          <p:cNvSpPr txBox="1"/>
          <p:nvPr/>
        </p:nvSpPr>
        <p:spPr>
          <a:xfrm>
            <a:off x="14182027" y="3493073"/>
            <a:ext cx="3526677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/>
              <a:t>Protect Wildlife &amp; Dark Skies</a:t>
            </a:r>
            <a:br>
              <a:rPr lang="en-US" sz="2400" dirty="0"/>
            </a:br>
            <a:r>
              <a:rPr lang="en-US" sz="2400" dirty="0"/>
              <a:t>Improper trash storage attracts wildlife. Outdoor lighting and constant turnover threaten our Dark Sky status and rural character.</a:t>
            </a:r>
            <a:endParaRPr lang="en-US" sz="2400" dirty="0">
              <a:solidFill>
                <a:srgbClr val="0D244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4401" y="6125817"/>
            <a:ext cx="3865866" cy="356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/>
              <a:t>Emergency Services </a:t>
            </a:r>
          </a:p>
          <a:p>
            <a:pPr algn="ctr">
              <a:lnSpc>
                <a:spcPts val="2800"/>
              </a:lnSpc>
            </a:pPr>
            <a:r>
              <a:rPr lang="en-US" sz="2400" b="1" dirty="0"/>
              <a:t>Are Stretched</a:t>
            </a:r>
            <a:br>
              <a:rPr lang="en-US" sz="2400" dirty="0"/>
            </a:br>
            <a:r>
              <a:rPr lang="en-US" sz="2400" dirty="0"/>
              <a:t>Many 911 calls now come from STR guests unfamiliar with local fire bans or emergency routes. This strains limited rural fire, EMS, and sheriff services—funded by local taxpayers.</a:t>
            </a:r>
            <a:endParaRPr lang="en-US" sz="2400" dirty="0">
              <a:solidFill>
                <a:srgbClr val="0D2440"/>
              </a:solidFill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algn="ctr">
              <a:lnSpc>
                <a:spcPts val="2800"/>
              </a:lnSpc>
            </a:pPr>
            <a:endParaRPr lang="en-US" sz="2000" dirty="0">
              <a:solidFill>
                <a:srgbClr val="0D244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grpSp>
        <p:nvGrpSpPr>
          <p:cNvPr id="54" name="Group 16">
            <a:extLst>
              <a:ext uri="{FF2B5EF4-FFF2-40B4-BE49-F238E27FC236}">
                <a16:creationId xmlns:a16="http://schemas.microsoft.com/office/drawing/2014/main" id="{CE34997F-704E-2960-8D13-A016A112C777}"/>
              </a:ext>
            </a:extLst>
          </p:cNvPr>
          <p:cNvGrpSpPr/>
          <p:nvPr/>
        </p:nvGrpSpPr>
        <p:grpSpPr>
          <a:xfrm>
            <a:off x="7746815" y="2486821"/>
            <a:ext cx="4128863" cy="3860634"/>
            <a:chOff x="0" y="0"/>
            <a:chExt cx="812800" cy="812800"/>
          </a:xfrm>
        </p:grpSpPr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10A018C3-3690-8146-90B6-E2314D096BF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18">
              <a:extLst>
                <a:ext uri="{FF2B5EF4-FFF2-40B4-BE49-F238E27FC236}">
                  <a16:creationId xmlns:a16="http://schemas.microsoft.com/office/drawing/2014/main" id="{5D63A1B6-1676-95A4-6722-F6EEF8945F0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46" name="TextBox 29">
            <a:extLst>
              <a:ext uri="{FF2B5EF4-FFF2-40B4-BE49-F238E27FC236}">
                <a16:creationId xmlns:a16="http://schemas.microsoft.com/office/drawing/2014/main" id="{3FC4DCA3-A72B-5C33-D21F-F33D05223673}"/>
              </a:ext>
            </a:extLst>
          </p:cNvPr>
          <p:cNvSpPr txBox="1"/>
          <p:nvPr/>
        </p:nvSpPr>
        <p:spPr>
          <a:xfrm>
            <a:off x="7986007" y="3200002"/>
            <a:ext cx="3526677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/>
              <a:t>Pay Your Share</a:t>
            </a:r>
            <a:br>
              <a:rPr lang="en-US" sz="2400" dirty="0"/>
            </a:br>
            <a:r>
              <a:rPr lang="en-US" sz="2400" dirty="0"/>
              <a:t>STRs add traffic, trash, and service needs but often pay no taxes or fees to support what they use. That’s unfair to residents and local businesses who do.</a:t>
            </a:r>
            <a:endParaRPr lang="en-US" sz="2400" dirty="0">
              <a:solidFill>
                <a:srgbClr val="0D2440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ouse surrounded by trees and a road&#10;&#10;AI-generated content may be incorrect.">
            <a:extLst>
              <a:ext uri="{FF2B5EF4-FFF2-40B4-BE49-F238E27FC236}">
                <a16:creationId xmlns:a16="http://schemas.microsoft.com/office/drawing/2014/main" id="{26F32DA6-D314-7B63-4BF4-0C9EC47E2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9"/>
          <a:stretch>
            <a:fillRect/>
          </a:stretch>
        </p:blipFill>
        <p:spPr>
          <a:xfrm>
            <a:off x="5409034" y="0"/>
            <a:ext cx="13004298" cy="10286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14634901" cy="10287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84CACD-3D6A-36A0-1E4E-063DFAC4C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9321" y="807910"/>
            <a:ext cx="16740760" cy="91478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800" dirty="0">
                <a:solidFill>
                  <a:schemeClr val="bg1"/>
                </a:solidFill>
              </a:rPr>
              <a:t>Benefits of STRs / local ownership- brings money to community 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4951476" cy="13716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80CE5-7138-E323-33DD-2EB14465B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32" y="1848662"/>
            <a:ext cx="10128751" cy="853402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Economic stimulus for cleaners, contractors, restaurants, tourism.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Helps owners offset property taxes or seasonal costs.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Source of income for local owners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Keeping money in the community if it’s owned by people invested in the community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One of the few ways to build generational wealth in a rural area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Creates a business for the owners 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Property needs to be maintained to a higher standard- less accumulation of junk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Increases life of housing stock with regular maintenance and upkeep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Increases lodging availability in peak seasons.</a:t>
            </a:r>
          </a:p>
          <a:p>
            <a:pPr marL="571500"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pPr lvl="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Sources: National League of Cities (2023), Local interviews (2024).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A88A1-C401-8F31-4240-12DB27397A98}"/>
              </a:ext>
            </a:extLst>
          </p:cNvPr>
          <p:cNvSpPr txBox="1">
            <a:spLocks/>
          </p:cNvSpPr>
          <p:nvPr/>
        </p:nvSpPr>
        <p:spPr>
          <a:xfrm>
            <a:off x="381000" y="121266"/>
            <a:ext cx="16740760" cy="9147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Because they are Illegal Doesn’t mean they don’t exist</a:t>
            </a:r>
          </a:p>
        </p:txBody>
      </p:sp>
    </p:spTree>
    <p:extLst>
      <p:ext uri="{BB962C8B-B14F-4D97-AF65-F5344CB8AC3E}">
        <p14:creationId xmlns:p14="http://schemas.microsoft.com/office/powerpoint/2010/main" val="91564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0500" y="-156499"/>
            <a:ext cx="18568778" cy="12353395"/>
          </a:xfrm>
          <a:custGeom>
            <a:avLst/>
            <a:gdLst/>
            <a:ahLst/>
            <a:cxnLst/>
            <a:rect l="l" t="t" r="r" b="b"/>
            <a:pathLst>
              <a:path w="18568778" h="12353395">
                <a:moveTo>
                  <a:pt x="0" y="0"/>
                </a:moveTo>
                <a:lnTo>
                  <a:pt x="18568778" y="0"/>
                </a:lnTo>
                <a:lnTo>
                  <a:pt x="18568778" y="12353395"/>
                </a:lnTo>
                <a:lnTo>
                  <a:pt x="0" y="123533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146293-7481-9B5D-FBCB-38B5A4682C17}"/>
              </a:ext>
            </a:extLst>
          </p:cNvPr>
          <p:cNvGrpSpPr/>
          <p:nvPr/>
        </p:nvGrpSpPr>
        <p:grpSpPr>
          <a:xfrm>
            <a:off x="-219790" y="3528587"/>
            <a:ext cx="18727580" cy="8551538"/>
            <a:chOff x="0" y="0"/>
            <a:chExt cx="4932367" cy="91502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119E173-EFE6-E2A4-1D0F-8B6A0615FDCC}"/>
                </a:ext>
              </a:extLst>
            </p:cNvPr>
            <p:cNvSpPr/>
            <p:nvPr/>
          </p:nvSpPr>
          <p:spPr>
            <a:xfrm>
              <a:off x="0" y="0"/>
              <a:ext cx="4932367" cy="915025"/>
            </a:xfrm>
            <a:custGeom>
              <a:avLst/>
              <a:gdLst/>
              <a:ahLst/>
              <a:cxnLst/>
              <a:rect l="l" t="t" r="r" b="b"/>
              <a:pathLst>
                <a:path w="4932367" h="915025">
                  <a:moveTo>
                    <a:pt x="0" y="0"/>
                  </a:moveTo>
                  <a:lnTo>
                    <a:pt x="4932367" y="0"/>
                  </a:lnTo>
                  <a:lnTo>
                    <a:pt x="4932367" y="915025"/>
                  </a:lnTo>
                  <a:lnTo>
                    <a:pt x="0" y="91502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5840DB-084A-F8C7-08F7-055C16F98B5B}"/>
                </a:ext>
              </a:extLst>
            </p:cNvPr>
            <p:cNvSpPr txBox="1"/>
            <p:nvPr/>
          </p:nvSpPr>
          <p:spPr>
            <a:xfrm>
              <a:off x="0" y="-38100"/>
              <a:ext cx="4932367" cy="95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" name="TextBox 3"/>
          <p:cNvSpPr txBox="1"/>
          <p:nvPr/>
        </p:nvSpPr>
        <p:spPr>
          <a:xfrm>
            <a:off x="160252" y="557576"/>
            <a:ext cx="18398500" cy="724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56"/>
              </a:lnSpc>
              <a:spcBef>
                <a:spcPct val="0"/>
              </a:spcBef>
            </a:pPr>
            <a:r>
              <a:rPr lang="en-US" sz="6611" dirty="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Common STR Policies We See Elsewhere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endParaRPr lang="en-US" sz="6611" dirty="0">
              <a:solidFill>
                <a:srgbClr val="FFFFFF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Licensing &amp; Registration (annual fees)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Health &amp; Safety Inspections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Limits on number of STRs per area or per owner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Owner occupancy or local representative required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Transparent mapping (neighbors know what’s nearby)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Permit revocation for non-compliance</a:t>
            </a:r>
          </a:p>
          <a:p>
            <a:pPr algn="ctr">
              <a:lnSpc>
                <a:spcPts val="6006"/>
              </a:lnSpc>
              <a:spcBef>
                <a:spcPct val="0"/>
              </a:spcBef>
            </a:pPr>
            <a:r>
              <a:rPr lang="en-US" sz="4290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Guest education materials (trash, wildlife, fire bans)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1886</Words>
  <Application>Microsoft Macintosh PowerPoint</Application>
  <PresentationFormat>Custom</PresentationFormat>
  <Paragraphs>198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Century Gothic Paneuropean Bold</vt:lpstr>
      <vt:lpstr>Aptos</vt:lpstr>
      <vt:lpstr>Symbol</vt:lpstr>
      <vt:lpstr>Arial</vt:lpstr>
      <vt:lpstr>Cambria</vt:lpstr>
      <vt:lpstr>Century Gothic Paneuropean</vt:lpstr>
      <vt:lpstr>Century Gothic</vt:lpstr>
      <vt:lpstr>League Spartan</vt:lpstr>
      <vt:lpstr>Calibri</vt:lpstr>
      <vt:lpstr>Century Gothic Paneuropean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Benefits of STRs / local ownership- brings money to community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Short-Term Rental Policy</dc:title>
  <dc:description>Presentation - Short-Term Rental Policy</dc:description>
  <cp:lastModifiedBy>Scott Johnson</cp:lastModifiedBy>
  <cp:revision>15</cp:revision>
  <dcterms:created xsi:type="dcterms:W3CDTF">2006-08-16T00:00:00Z</dcterms:created>
  <dcterms:modified xsi:type="dcterms:W3CDTF">2025-07-16T01:00:48Z</dcterms:modified>
  <dc:identifier>DAGslt8y77k</dc:identifier>
</cp:coreProperties>
</file>