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7"/>
  </p:notesMasterIdLst>
  <p:sldIdLst>
    <p:sldId id="277" r:id="rId12"/>
    <p:sldId id="278" r:id="rId13"/>
    <p:sldId id="290" r:id="rId14"/>
    <p:sldId id="287" r:id="rId15"/>
    <p:sldId id="276" r:id="rId16"/>
  </p:sldIdLst>
  <p:sldSz cx="18288000" cy="10287000"/>
  <p:notesSz cx="6858000" cy="9144000"/>
  <p:embeddedFontLst>
    <p:embeddedFont>
      <p:font typeface="Cambria" panose="02040503050406030204" pitchFamily="18" charset="0"/>
      <p:regular r:id="rId18"/>
      <p:bold r:id="rId19"/>
      <p:italic r:id="rId20"/>
      <p:boldItalic r:id="rId21"/>
    </p:embeddedFont>
    <p:embeddedFont>
      <p:font typeface="Century Gothic" panose="020B0502020202020204" pitchFamily="34" charset="0"/>
      <p:regular r:id="rId22"/>
      <p:bold r:id="rId23"/>
      <p:italic r:id="rId24"/>
      <p:boldItalic r:id="rId25"/>
    </p:embeddedFont>
    <p:embeddedFont>
      <p:font typeface="Century Gothic Paneuropean" panose="020B0502020202020204" pitchFamily="34" charset="0"/>
      <p:regular r:id="rId26"/>
    </p:embeddedFont>
    <p:embeddedFont>
      <p:font typeface="Century Gothic Paneuropean Bold" panose="020B0702020202020204" pitchFamily="34" charset="0"/>
      <p:regular r:id="rId27"/>
      <p:bold r:id="rId28"/>
    </p:embeddedFont>
    <p:embeddedFont>
      <p:font typeface="Century Gothic Paneuropean Italics" panose="020B0502020202090204" pitchFamily="34" charset="0"/>
      <p:regular r:id="rId29"/>
      <p:italic r:id="rId30"/>
    </p:embeddedFont>
    <p:embeddedFont>
      <p:font typeface="League Spartan" pitchFamily="2" charset="77"/>
      <p:regular r:id="rId31"/>
      <p:bold r:id="rId3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469" autoAdjust="0"/>
    <p:restoredTop sz="94660" autoAdjust="0"/>
  </p:normalViewPr>
  <p:slideViewPr>
    <p:cSldViewPr>
      <p:cViewPr>
        <p:scale>
          <a:sx n="117" d="100"/>
          <a:sy n="117" d="100"/>
        </p:scale>
        <p:origin x="328" y="14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26" Type="http://schemas.openxmlformats.org/officeDocument/2006/relationships/font" Target="fonts/font9.fntdata"/><Relationship Id="rId21" Type="http://schemas.openxmlformats.org/officeDocument/2006/relationships/font" Target="fonts/font4.fntdata"/><Relationship Id="rId34" Type="http://schemas.openxmlformats.org/officeDocument/2006/relationships/viewProps" Target="viewProps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5" Type="http://schemas.openxmlformats.org/officeDocument/2006/relationships/font" Target="fonts/font8.fntdata"/><Relationship Id="rId33" Type="http://schemas.openxmlformats.org/officeDocument/2006/relationships/presProps" Target="presProps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29" Type="http://schemas.openxmlformats.org/officeDocument/2006/relationships/font" Target="fonts/font12.fntdata"/><Relationship Id="rId1" Type="http://schemas.openxmlformats.org/officeDocument/2006/relationships/slideMaster" Target="slideMasters/slideMaster1.xml"/><Relationship Id="rId24" Type="http://schemas.openxmlformats.org/officeDocument/2006/relationships/font" Target="fonts/font7.fntdata"/><Relationship Id="rId32" Type="http://schemas.openxmlformats.org/officeDocument/2006/relationships/font" Target="fonts/font15.fntdata"/><Relationship Id="rId15" Type="http://schemas.openxmlformats.org/officeDocument/2006/relationships/slide" Target="slides/slide14.xml"/><Relationship Id="rId23" Type="http://schemas.openxmlformats.org/officeDocument/2006/relationships/font" Target="fonts/font6.fntdata"/><Relationship Id="rId28" Type="http://schemas.openxmlformats.org/officeDocument/2006/relationships/font" Target="fonts/font11.fntdata"/><Relationship Id="rId36" Type="http://schemas.openxmlformats.org/officeDocument/2006/relationships/tableStyles" Target="tableStyles.xml"/><Relationship Id="rId19" Type="http://schemas.openxmlformats.org/officeDocument/2006/relationships/font" Target="fonts/font2.fntdata"/><Relationship Id="rId31" Type="http://schemas.openxmlformats.org/officeDocument/2006/relationships/font" Target="fonts/font14.fntdata"/><Relationship Id="rId14" Type="http://schemas.openxmlformats.org/officeDocument/2006/relationships/slide" Target="slides/slide13.xml"/><Relationship Id="rId22" Type="http://schemas.openxmlformats.org/officeDocument/2006/relationships/font" Target="fonts/font5.fntdata"/><Relationship Id="rId27" Type="http://schemas.openxmlformats.org/officeDocument/2006/relationships/font" Target="fonts/font10.fntdata"/><Relationship Id="rId30" Type="http://schemas.openxmlformats.org/officeDocument/2006/relationships/font" Target="fonts/font13.fntdata"/><Relationship Id="rId35" Type="http://schemas.openxmlformats.org/officeDocument/2006/relationships/theme" Target="theme/theme1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7-09T18:29:56.172"/>
    </inkml:context>
    <inkml:brush xml:id="br0">
      <inkml:brushProperty name="width" value="0.3" units="cm"/>
      <inkml:brushProperty name="height" value="0.6" units="cm"/>
      <inkml:brushProperty name="color" value="#D9AEFF"/>
      <inkml:brushProperty name="tip" value="rectangle"/>
      <inkml:brushProperty name="rasterOp" value="maskPen"/>
    </inkml:brush>
  </inkml:definitions>
  <inkml:trace contextRef="#ctx0" brushRef="#br0">0 0,'0'0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8D497C0-E393-EC4D-8B9E-0896A36851A3}" type="datetimeFigureOut">
              <a:rPr lang="en-US" smtClean="0"/>
              <a:t>7/15/25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43062EC-1240-DA49-9205-87C614B0F6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97799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3062EC-1240-DA49-9205-87C614B0F677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644260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B1AA95-F372-8E58-140D-F703B3F6BB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2AEC91F-10D3-06D4-D422-E944EEDA82B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AFE8F0E-BB03-EB9A-4B6F-72F1F7D960A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090147F-65F2-7868-3E1D-D4DD0F479E6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3062EC-1240-DA49-9205-87C614B0F677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740989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6337C5-8423-3D96-ADED-5CA638E25C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89DE067-972E-DDE5-C126-B664C802437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EF87E02-8C1B-B50F-7FDC-19494FFEDA5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A91BD7B-53ED-EE82-88D8-3A5DBC55F90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3062EC-1240-DA49-9205-87C614B0F677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763899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3062EC-1240-DA49-9205-87C614B0F677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55886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7/15/25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7/15/25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7/15/25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7/15/25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7/15/25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7/15/25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7/15/25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7/15/25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7/15/25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7/15/25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7/15/25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7/15/25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7" Type="http://schemas.openxmlformats.org/officeDocument/2006/relationships/image" Target="../media/image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image" Target="../media/image19.svg"/><Relationship Id="rId4" Type="http://schemas.openxmlformats.org/officeDocument/2006/relationships/image" Target="../media/image18.png"/></Relationships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676A467-71B9-1068-0B1C-C787FB3362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>
            <a:extLst>
              <a:ext uri="{FF2B5EF4-FFF2-40B4-BE49-F238E27FC236}">
                <a16:creationId xmlns:a16="http://schemas.microsoft.com/office/drawing/2014/main" id="{B611CBA4-7DC9-0131-4694-EA1B5BBB2087}"/>
              </a:ext>
            </a:extLst>
          </p:cNvPr>
          <p:cNvSpPr txBox="1"/>
          <p:nvPr/>
        </p:nvSpPr>
        <p:spPr>
          <a:xfrm>
            <a:off x="8161676" y="330746"/>
            <a:ext cx="9982200" cy="702326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000" b="1" dirty="0">
                <a:latin typeface="+mj-lt"/>
                <a:ea typeface="+mj-ea"/>
                <a:cs typeface="+mj-cs"/>
                <a:sym typeface="Century Gothic Paneuropean Bold"/>
              </a:rPr>
              <a:t>What’s Happening in Surrounding Counties?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4800" b="1" dirty="0">
              <a:latin typeface="+mj-lt"/>
              <a:ea typeface="+mj-ea"/>
              <a:cs typeface="+mj-cs"/>
              <a:sym typeface="Century Gothic Paneuropean Bold"/>
            </a:endParaRPr>
          </a:p>
        </p:txBody>
      </p:sp>
      <p:pic>
        <p:nvPicPr>
          <p:cNvPr id="7" name="Picture 6" descr="A map of the state of park&#10;&#10;AI-generated content may be incorrect.">
            <a:extLst>
              <a:ext uri="{FF2B5EF4-FFF2-40B4-BE49-F238E27FC236}">
                <a16:creationId xmlns:a16="http://schemas.microsoft.com/office/drawing/2014/main" id="{809070B7-2BA6-E9D1-B81C-79FC2FC583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" b="1531"/>
          <a:stretch>
            <a:fillRect/>
          </a:stretch>
        </p:blipFill>
        <p:spPr>
          <a:xfrm>
            <a:off x="-1" y="10"/>
            <a:ext cx="7726768" cy="10286990"/>
          </a:xfrm>
          <a:prstGeom prst="rect">
            <a:avLst/>
          </a:prstGeom>
        </p:spPr>
      </p:pic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1503BFE4-729B-D9D0-C17B-501E6AF112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957545" y="1306719"/>
            <a:ext cx="1105409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68F236D4-7512-ED4F-883B-152EBBBD5C91}"/>
              </a:ext>
            </a:extLst>
          </p:cNvPr>
          <p:cNvSpPr txBox="1"/>
          <p:nvPr/>
        </p:nvSpPr>
        <p:spPr>
          <a:xfrm>
            <a:off x="8190251" y="1033072"/>
            <a:ext cx="9258300" cy="9296400"/>
          </a:xfrm>
          <a:prstGeom prst="rect">
            <a:avLst/>
          </a:prstGeom>
        </p:spPr>
        <p:txBody>
          <a:bodyPr vert="horz" lIns="91440" tIns="45720" rIns="91440" bIns="45720" rtlCol="0">
            <a:normAutofit fontScale="47500" lnSpcReduction="20000"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4400" b="1" dirty="0"/>
              <a:t>Chaffee County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4400" dirty="0"/>
              <a:t>STR license required (countywide cap: 310 annually).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4400" dirty="0"/>
              <a:t>Out-of-county owners must rent long-term for 3 years before eligibility.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4400" dirty="0"/>
              <a:t>One permit per parcel (includes ADUs); septic limit: 2 people per bedroom.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4400" b="1" dirty="0"/>
              <a:t>Fremont County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4400" dirty="0"/>
              <a:t>STR license required 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4400" dirty="0"/>
              <a:t>STRs are treated as “Residential Business – Lodging” and require a zoning permit (Class I or II) with compliance for septic, water, and building codes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4400" b="1" dirty="0"/>
              <a:t>Summit County (Unincorporated)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4400" dirty="0"/>
              <a:t>STR license required 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4400" dirty="0"/>
              <a:t>Must display valid permit on listings; platforms remove unlicensed listings.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4400" dirty="0"/>
              <a:t>Occupancy: 2 per bedroom + 2 additional guests; some areas capped at 35 bookings/year.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4400" dirty="0"/>
              <a:t>Zoned license caps 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4400" b="1" dirty="0"/>
              <a:t>Park County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4400" dirty="0"/>
              <a:t>STR license required -no countywide cap or night limits in unincorporated areas.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4400" dirty="0"/>
              <a:t>Municipal rules vary: Alma (cap 10), Fairplay (no cap).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4400" b="1" dirty="0"/>
              <a:t>Lake County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4400" dirty="0"/>
              <a:t>STR license required 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4400" dirty="0"/>
              <a:t>Licenses non-transferable; Leadville has separate cap: 12% of units (~171 licenses) + exemptions for owner-occupied units.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4400" b="1" dirty="0"/>
              <a:t>Clear Creek County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4400" dirty="0"/>
              <a:t>STR license required; three permit types:</a:t>
            </a:r>
          </a:p>
          <a:p>
            <a:pPr lvl="1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4400" dirty="0"/>
              <a:t>Standard (non-primary)</a:t>
            </a:r>
          </a:p>
          <a:p>
            <a:pPr lvl="1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4400" dirty="0"/>
              <a:t>Primary–Seasonal (≤120 rental days)</a:t>
            </a:r>
          </a:p>
          <a:p>
            <a:pPr lvl="1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4400" dirty="0"/>
              <a:t>Primary–Occupied (unlimited if owner-occupied).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4400" dirty="0"/>
              <a:t>Cap of 4.5% of residential units (~162 permits in 2025); waitlist applies.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4400" dirty="0"/>
              <a:t>Annual inspections and safety self-certification required.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4400" dirty="0"/>
              <a:t>Enforcement against unlicensed STRs.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800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93658AD1-FBE4-70C3-D2D0-E883F1A74FE6}"/>
                  </a:ext>
                </a:extLst>
              </p14:cNvPr>
              <p14:cNvContentPartPr/>
              <p14:nvPr/>
            </p14:nvContentPartPr>
            <p14:xfrm>
              <a:off x="2782143" y="-270417"/>
              <a:ext cx="360" cy="36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93658AD1-FBE4-70C3-D2D0-E883F1A74FE6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728143" y="-378417"/>
                <a:ext cx="108000" cy="216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6377297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0120" y="3880491"/>
            <a:ext cx="5212080" cy="27432"/>
          </a:xfrm>
          <a:custGeom>
            <a:avLst/>
            <a:gdLst>
              <a:gd name="connsiteX0" fmla="*/ 0 w 5212080"/>
              <a:gd name="connsiteY0" fmla="*/ 0 h 27432"/>
              <a:gd name="connsiteX1" fmla="*/ 599389 w 5212080"/>
              <a:gd name="connsiteY1" fmla="*/ 0 h 27432"/>
              <a:gd name="connsiteX2" fmla="*/ 1198778 w 5212080"/>
              <a:gd name="connsiteY2" fmla="*/ 0 h 27432"/>
              <a:gd name="connsiteX3" fmla="*/ 1954530 w 5212080"/>
              <a:gd name="connsiteY3" fmla="*/ 0 h 27432"/>
              <a:gd name="connsiteX4" fmla="*/ 2501798 w 5212080"/>
              <a:gd name="connsiteY4" fmla="*/ 0 h 27432"/>
              <a:gd name="connsiteX5" fmla="*/ 3049067 w 5212080"/>
              <a:gd name="connsiteY5" fmla="*/ 0 h 27432"/>
              <a:gd name="connsiteX6" fmla="*/ 3700577 w 5212080"/>
              <a:gd name="connsiteY6" fmla="*/ 0 h 27432"/>
              <a:gd name="connsiteX7" fmla="*/ 4247845 w 5212080"/>
              <a:gd name="connsiteY7" fmla="*/ 0 h 27432"/>
              <a:gd name="connsiteX8" fmla="*/ 5212080 w 5212080"/>
              <a:gd name="connsiteY8" fmla="*/ 0 h 27432"/>
              <a:gd name="connsiteX9" fmla="*/ 5212080 w 5212080"/>
              <a:gd name="connsiteY9" fmla="*/ 27432 h 27432"/>
              <a:gd name="connsiteX10" fmla="*/ 4664812 w 5212080"/>
              <a:gd name="connsiteY10" fmla="*/ 27432 h 27432"/>
              <a:gd name="connsiteX11" fmla="*/ 4117543 w 5212080"/>
              <a:gd name="connsiteY11" fmla="*/ 27432 h 27432"/>
              <a:gd name="connsiteX12" fmla="*/ 3466033 w 5212080"/>
              <a:gd name="connsiteY12" fmla="*/ 27432 h 27432"/>
              <a:gd name="connsiteX13" fmla="*/ 2918765 w 5212080"/>
              <a:gd name="connsiteY13" fmla="*/ 27432 h 27432"/>
              <a:gd name="connsiteX14" fmla="*/ 2423617 w 5212080"/>
              <a:gd name="connsiteY14" fmla="*/ 27432 h 27432"/>
              <a:gd name="connsiteX15" fmla="*/ 1772107 w 5212080"/>
              <a:gd name="connsiteY15" fmla="*/ 27432 h 27432"/>
              <a:gd name="connsiteX16" fmla="*/ 1120597 w 5212080"/>
              <a:gd name="connsiteY16" fmla="*/ 27432 h 27432"/>
              <a:gd name="connsiteX17" fmla="*/ 0 w 5212080"/>
              <a:gd name="connsiteY17" fmla="*/ 27432 h 27432"/>
              <a:gd name="connsiteX18" fmla="*/ 0 w 5212080"/>
              <a:gd name="connsiteY18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5212080" h="27432" fill="none" extrusionOk="0">
                <a:moveTo>
                  <a:pt x="0" y="0"/>
                </a:moveTo>
                <a:cubicBezTo>
                  <a:pt x="128838" y="-11329"/>
                  <a:pt x="306779" y="5198"/>
                  <a:pt x="599389" y="0"/>
                </a:cubicBezTo>
                <a:cubicBezTo>
                  <a:pt x="891999" y="-5198"/>
                  <a:pt x="916635" y="-24425"/>
                  <a:pt x="1198778" y="0"/>
                </a:cubicBezTo>
                <a:cubicBezTo>
                  <a:pt x="1480921" y="24425"/>
                  <a:pt x="1761605" y="-17440"/>
                  <a:pt x="1954530" y="0"/>
                </a:cubicBezTo>
                <a:cubicBezTo>
                  <a:pt x="2147455" y="17440"/>
                  <a:pt x="2239112" y="-16223"/>
                  <a:pt x="2501798" y="0"/>
                </a:cubicBezTo>
                <a:cubicBezTo>
                  <a:pt x="2764484" y="16223"/>
                  <a:pt x="2838074" y="12987"/>
                  <a:pt x="3049067" y="0"/>
                </a:cubicBezTo>
                <a:cubicBezTo>
                  <a:pt x="3260060" y="-12987"/>
                  <a:pt x="3470388" y="-15138"/>
                  <a:pt x="3700577" y="0"/>
                </a:cubicBezTo>
                <a:cubicBezTo>
                  <a:pt x="3930766" y="15138"/>
                  <a:pt x="4052672" y="-14938"/>
                  <a:pt x="4247845" y="0"/>
                </a:cubicBezTo>
                <a:cubicBezTo>
                  <a:pt x="4443018" y="14938"/>
                  <a:pt x="4730158" y="-1623"/>
                  <a:pt x="5212080" y="0"/>
                </a:cubicBezTo>
                <a:cubicBezTo>
                  <a:pt x="5212790" y="9050"/>
                  <a:pt x="5211442" y="21151"/>
                  <a:pt x="5212080" y="27432"/>
                </a:cubicBezTo>
                <a:cubicBezTo>
                  <a:pt x="4991075" y="27722"/>
                  <a:pt x="4932008" y="37429"/>
                  <a:pt x="4664812" y="27432"/>
                </a:cubicBezTo>
                <a:cubicBezTo>
                  <a:pt x="4397616" y="17435"/>
                  <a:pt x="4374940" y="47585"/>
                  <a:pt x="4117543" y="27432"/>
                </a:cubicBezTo>
                <a:cubicBezTo>
                  <a:pt x="3860146" y="7279"/>
                  <a:pt x="3773367" y="36569"/>
                  <a:pt x="3466033" y="27432"/>
                </a:cubicBezTo>
                <a:cubicBezTo>
                  <a:pt x="3158699" y="18296"/>
                  <a:pt x="3137854" y="54523"/>
                  <a:pt x="2918765" y="27432"/>
                </a:cubicBezTo>
                <a:cubicBezTo>
                  <a:pt x="2699676" y="341"/>
                  <a:pt x="2536311" y="13149"/>
                  <a:pt x="2423617" y="27432"/>
                </a:cubicBezTo>
                <a:cubicBezTo>
                  <a:pt x="2310923" y="41715"/>
                  <a:pt x="2021228" y="23141"/>
                  <a:pt x="1772107" y="27432"/>
                </a:cubicBezTo>
                <a:cubicBezTo>
                  <a:pt x="1522986" y="31724"/>
                  <a:pt x="1317107" y="20364"/>
                  <a:pt x="1120597" y="27432"/>
                </a:cubicBezTo>
                <a:cubicBezTo>
                  <a:pt x="924087" y="34501"/>
                  <a:pt x="454536" y="8495"/>
                  <a:pt x="0" y="27432"/>
                </a:cubicBezTo>
                <a:cubicBezTo>
                  <a:pt x="-1228" y="21145"/>
                  <a:pt x="-815" y="8816"/>
                  <a:pt x="0" y="0"/>
                </a:cubicBezTo>
                <a:close/>
              </a:path>
              <a:path w="5212080" h="27432" stroke="0" extrusionOk="0">
                <a:moveTo>
                  <a:pt x="0" y="0"/>
                </a:moveTo>
                <a:cubicBezTo>
                  <a:pt x="233695" y="-764"/>
                  <a:pt x="364103" y="24957"/>
                  <a:pt x="547268" y="0"/>
                </a:cubicBezTo>
                <a:cubicBezTo>
                  <a:pt x="730433" y="-24957"/>
                  <a:pt x="937737" y="-21107"/>
                  <a:pt x="1303020" y="0"/>
                </a:cubicBezTo>
                <a:cubicBezTo>
                  <a:pt x="1668303" y="21107"/>
                  <a:pt x="1620404" y="13071"/>
                  <a:pt x="1798168" y="0"/>
                </a:cubicBezTo>
                <a:cubicBezTo>
                  <a:pt x="1975932" y="-13071"/>
                  <a:pt x="2090998" y="4232"/>
                  <a:pt x="2293315" y="0"/>
                </a:cubicBezTo>
                <a:cubicBezTo>
                  <a:pt x="2495632" y="-4232"/>
                  <a:pt x="2738710" y="-17332"/>
                  <a:pt x="2944825" y="0"/>
                </a:cubicBezTo>
                <a:cubicBezTo>
                  <a:pt x="3150940" y="17332"/>
                  <a:pt x="3308101" y="26665"/>
                  <a:pt x="3544214" y="0"/>
                </a:cubicBezTo>
                <a:cubicBezTo>
                  <a:pt x="3780327" y="-26665"/>
                  <a:pt x="4028425" y="-24303"/>
                  <a:pt x="4247845" y="0"/>
                </a:cubicBezTo>
                <a:cubicBezTo>
                  <a:pt x="4467265" y="24303"/>
                  <a:pt x="4779418" y="33057"/>
                  <a:pt x="5212080" y="0"/>
                </a:cubicBezTo>
                <a:cubicBezTo>
                  <a:pt x="5212137" y="6776"/>
                  <a:pt x="5210915" y="20935"/>
                  <a:pt x="5212080" y="27432"/>
                </a:cubicBezTo>
                <a:cubicBezTo>
                  <a:pt x="4921467" y="60248"/>
                  <a:pt x="4631077" y="62273"/>
                  <a:pt x="4456328" y="27432"/>
                </a:cubicBezTo>
                <a:cubicBezTo>
                  <a:pt x="4281579" y="-7409"/>
                  <a:pt x="4048724" y="47667"/>
                  <a:pt x="3856939" y="27432"/>
                </a:cubicBezTo>
                <a:cubicBezTo>
                  <a:pt x="3665154" y="7197"/>
                  <a:pt x="3498754" y="15866"/>
                  <a:pt x="3257550" y="27432"/>
                </a:cubicBezTo>
                <a:cubicBezTo>
                  <a:pt x="3016346" y="38998"/>
                  <a:pt x="2854089" y="39360"/>
                  <a:pt x="2710282" y="27432"/>
                </a:cubicBezTo>
                <a:cubicBezTo>
                  <a:pt x="2566475" y="15504"/>
                  <a:pt x="2336282" y="56792"/>
                  <a:pt x="2110892" y="27432"/>
                </a:cubicBezTo>
                <a:cubicBezTo>
                  <a:pt x="1885502" y="-1928"/>
                  <a:pt x="1825148" y="42061"/>
                  <a:pt x="1615745" y="27432"/>
                </a:cubicBezTo>
                <a:cubicBezTo>
                  <a:pt x="1406342" y="12803"/>
                  <a:pt x="1193655" y="44031"/>
                  <a:pt x="1016356" y="27432"/>
                </a:cubicBezTo>
                <a:cubicBezTo>
                  <a:pt x="839057" y="10833"/>
                  <a:pt x="292902" y="7819"/>
                  <a:pt x="0" y="27432"/>
                </a:cubicBezTo>
                <a:cubicBezTo>
                  <a:pt x="-234" y="21031"/>
                  <a:pt x="-921" y="6323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3428" cy="10287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house on a hill&#10;&#10;AI-generated content may be incorrect.">
            <a:extLst>
              <a:ext uri="{FF2B5EF4-FFF2-40B4-BE49-F238E27FC236}">
                <a16:creationId xmlns:a16="http://schemas.microsoft.com/office/drawing/2014/main" id="{47C2E636-C143-CBA9-C156-0C38FF9DAD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378" b="17848"/>
          <a:stretch>
            <a:fillRect/>
          </a:stretch>
        </p:blipFill>
        <p:spPr>
          <a:xfrm>
            <a:off x="7967553" y="10"/>
            <a:ext cx="10318162" cy="10286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502E825-D2EE-F43E-27E2-DD700A2A037A}"/>
              </a:ext>
            </a:extLst>
          </p:cNvPr>
          <p:cNvSpPr txBox="1"/>
          <p:nvPr/>
        </p:nvSpPr>
        <p:spPr>
          <a:xfrm>
            <a:off x="293125" y="1763789"/>
            <a:ext cx="16911352" cy="681385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000" b="1" dirty="0"/>
              <a:t>1. Short-Term Rental (STR) Trends</a:t>
            </a:r>
            <a:endParaRPr lang="en-US" sz="2000" dirty="0"/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STR boom around the same time as the  new casino hotel opened (no worker housing)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Local renters displaced by investor-owned STRs &amp; employee housing deals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000" b="1" dirty="0"/>
              <a:t>2. STR Regulation</a:t>
            </a:r>
            <a:endParaRPr lang="en-US" sz="2000" dirty="0"/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Permit required </a:t>
            </a:r>
            <a:r>
              <a:rPr lang="en-US" sz="2000" i="1" dirty="0"/>
              <a:t>before</a:t>
            </a:r>
            <a:r>
              <a:rPr lang="en-US" sz="2000" dirty="0"/>
              <a:t> advertising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Business license: $150 (Year 1), $75 (Year 2), $25 after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Allowed regardless of zoning overlays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000" b="1" dirty="0"/>
              <a:t>3. Casino-Driven Housing</a:t>
            </a:r>
            <a:endParaRPr lang="en-US" sz="2000" dirty="0"/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Old casino hotels converted to employee dorms (~$500/</a:t>
            </a:r>
            <a:r>
              <a:rPr lang="en-US" sz="2000" dirty="0" err="1"/>
              <a:t>mo</a:t>
            </a:r>
            <a:r>
              <a:rPr lang="en-US" sz="2000" dirty="0"/>
              <a:t>)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Casinos import labor: international workers &amp; commuters bused in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Local wages insufficient for local rent (major employers- mine/ casinos)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000" b="1" dirty="0"/>
              <a:t>4. Rental Market, Housing Hardship &amp; Inequality</a:t>
            </a:r>
            <a:endParaRPr lang="en-US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No long-term rentals for non-casino workers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Locals face high rent, overcrowding, and unstable conditions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Some rely on school showers or community aid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STR owners profit while working residents struggle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Only generational homeowners or dual-income households can stay stable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000" b="1" dirty="0"/>
              <a:t>5. Victor Snapshot</a:t>
            </a:r>
            <a:endParaRPr lang="en-US" sz="2000" dirty="0"/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STRs replacing long-term rentals in historic buildings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Tourism and art events fuel seasonal housing demand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Affordable housing remains nearly impossible to find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09F0C5E-7AD6-5344-7788-EFD5F7F7C4FF}"/>
              </a:ext>
            </a:extLst>
          </p:cNvPr>
          <p:cNvSpPr txBox="1"/>
          <p:nvPr/>
        </p:nvSpPr>
        <p:spPr>
          <a:xfrm>
            <a:off x="309848" y="-680302"/>
            <a:ext cx="18516600" cy="244409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500" b="1" dirty="0">
                <a:latin typeface="+mj-lt"/>
                <a:ea typeface="+mj-ea"/>
                <a:cs typeface="+mj-cs"/>
                <a:sym typeface="Century Gothic Paneuropean Bold"/>
              </a:rPr>
              <a:t>What’s Happening in Incorporated towns in Teller County?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500" b="1" dirty="0">
                <a:latin typeface="+mj-lt"/>
                <a:ea typeface="+mj-ea"/>
                <a:cs typeface="+mj-cs"/>
                <a:sym typeface="Century Gothic Paneuropean Bold"/>
              </a:rPr>
              <a:t>Cripple Creek &amp; Victor : Affordable Housing Crisis </a:t>
            </a:r>
          </a:p>
        </p:txBody>
      </p:sp>
    </p:spTree>
    <p:extLst>
      <p:ext uri="{BB962C8B-B14F-4D97-AF65-F5344CB8AC3E}">
        <p14:creationId xmlns:p14="http://schemas.microsoft.com/office/powerpoint/2010/main" val="41037185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AD0DDF0-658C-8283-3AE4-6721AB6F5E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3428" cy="10287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6CB4A27-F7F9-3769-C2A0-34073729EC61}"/>
              </a:ext>
            </a:extLst>
          </p:cNvPr>
          <p:cNvSpPr txBox="1"/>
          <p:nvPr/>
        </p:nvSpPr>
        <p:spPr>
          <a:xfrm>
            <a:off x="7946643" y="493776"/>
            <a:ext cx="9376665" cy="267462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500" b="1" dirty="0">
                <a:latin typeface="+mj-lt"/>
                <a:ea typeface="+mj-ea"/>
                <a:cs typeface="+mj-cs"/>
                <a:sym typeface="Century Gothic Paneuropean Bold"/>
              </a:rPr>
              <a:t>What’s Happening in Incorporated towns in Teller County?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500" b="1" dirty="0">
                <a:latin typeface="+mj-lt"/>
                <a:ea typeface="+mj-ea"/>
                <a:cs typeface="+mj-cs"/>
                <a:sym typeface="Century Gothic Paneuropean Bold"/>
              </a:rPr>
              <a:t>Woodland Park</a:t>
            </a:r>
          </a:p>
        </p:txBody>
      </p:sp>
      <p:pic>
        <p:nvPicPr>
          <p:cNvPr id="6" name="Picture 5" descr="A house in a forest&#10;&#10;AI-generated content may be incorrect.">
            <a:extLst>
              <a:ext uri="{FF2B5EF4-FFF2-40B4-BE49-F238E27FC236}">
                <a16:creationId xmlns:a16="http://schemas.microsoft.com/office/drawing/2014/main" id="{F3372BAA-819D-9BB6-4B50-A4304AD37C3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513" r="41156"/>
          <a:stretch>
            <a:fillRect/>
          </a:stretch>
        </p:blipFill>
        <p:spPr>
          <a:xfrm>
            <a:off x="1" y="10"/>
            <a:ext cx="6986016" cy="10286990"/>
          </a:xfrm>
          <a:custGeom>
            <a:avLst/>
            <a:gdLst/>
            <a:ahLst/>
            <a:cxnLst/>
            <a:rect l="l" t="t" r="r" b="b"/>
            <a:pathLst>
              <a:path w="4657344" h="6858000">
                <a:moveTo>
                  <a:pt x="0" y="0"/>
                </a:moveTo>
                <a:lnTo>
                  <a:pt x="3429755" y="0"/>
                </a:lnTo>
                <a:lnTo>
                  <a:pt x="3526016" y="148742"/>
                </a:lnTo>
                <a:cubicBezTo>
                  <a:pt x="3657740" y="365513"/>
                  <a:pt x="3777402" y="589569"/>
                  <a:pt x="3886489" y="819975"/>
                </a:cubicBezTo>
                <a:cubicBezTo>
                  <a:pt x="3891856" y="833492"/>
                  <a:pt x="3900663" y="845393"/>
                  <a:pt x="3912049" y="854514"/>
                </a:cubicBezTo>
                <a:cubicBezTo>
                  <a:pt x="3897352" y="819849"/>
                  <a:pt x="3883037" y="784928"/>
                  <a:pt x="3868083" y="750263"/>
                </a:cubicBezTo>
                <a:cubicBezTo>
                  <a:pt x="3806989" y="608712"/>
                  <a:pt x="3742478" y="469145"/>
                  <a:pt x="3674155" y="331786"/>
                </a:cubicBezTo>
                <a:lnTo>
                  <a:pt x="3496656" y="0"/>
                </a:lnTo>
                <a:lnTo>
                  <a:pt x="3554371" y="0"/>
                </a:lnTo>
                <a:lnTo>
                  <a:pt x="3661621" y="196614"/>
                </a:lnTo>
                <a:cubicBezTo>
                  <a:pt x="3856899" y="573253"/>
                  <a:pt x="4021071" y="966066"/>
                  <a:pt x="4161279" y="1371196"/>
                </a:cubicBezTo>
                <a:cubicBezTo>
                  <a:pt x="4379525" y="2007265"/>
                  <a:pt x="4530141" y="2664286"/>
                  <a:pt x="4610660" y="3331516"/>
                </a:cubicBezTo>
                <a:cubicBezTo>
                  <a:pt x="4652837" y="3672965"/>
                  <a:pt x="4671625" y="4013908"/>
                  <a:pt x="4645040" y="4357388"/>
                </a:cubicBezTo>
                <a:cubicBezTo>
                  <a:pt x="4613599" y="4758899"/>
                  <a:pt x="4566181" y="5157998"/>
                  <a:pt x="4485789" y="5552906"/>
                </a:cubicBezTo>
                <a:cubicBezTo>
                  <a:pt x="4397121" y="5988893"/>
                  <a:pt x="4276748" y="6414594"/>
                  <a:pt x="4117769" y="6828295"/>
                </a:cubicBezTo>
                <a:lnTo>
                  <a:pt x="4105288" y="6858000"/>
                </a:lnTo>
                <a:lnTo>
                  <a:pt x="4052520" y="6858000"/>
                </a:lnTo>
                <a:lnTo>
                  <a:pt x="4059369" y="6841549"/>
                </a:lnTo>
                <a:cubicBezTo>
                  <a:pt x="4147276" y="6614016"/>
                  <a:pt x="4224193" y="6380817"/>
                  <a:pt x="4291518" y="6142729"/>
                </a:cubicBezTo>
                <a:cubicBezTo>
                  <a:pt x="4350055" y="5935370"/>
                  <a:pt x="4393256" y="5723695"/>
                  <a:pt x="4443357" y="5513923"/>
                </a:cubicBezTo>
                <a:cubicBezTo>
                  <a:pt x="4444541" y="5502788"/>
                  <a:pt x="4445137" y="5491601"/>
                  <a:pt x="4445146" y="5480401"/>
                </a:cubicBezTo>
                <a:cubicBezTo>
                  <a:pt x="4408465" y="5607635"/>
                  <a:pt x="4379196" y="5719759"/>
                  <a:pt x="4344559" y="5830359"/>
                </a:cubicBezTo>
                <a:cubicBezTo>
                  <a:pt x="4254261" y="6118381"/>
                  <a:pt x="4150112" y="6398531"/>
                  <a:pt x="4031702" y="6670527"/>
                </a:cubicBezTo>
                <a:lnTo>
                  <a:pt x="3943824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29" name="sketchy line">
            <a:extLst>
              <a:ext uri="{FF2B5EF4-FFF2-40B4-BE49-F238E27FC236}">
                <a16:creationId xmlns:a16="http://schemas.microsoft.com/office/drawing/2014/main" id="{21540236-BFD5-4A9D-8840-4703E7F768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46643" y="3562420"/>
            <a:ext cx="6365383" cy="27432"/>
          </a:xfrm>
          <a:custGeom>
            <a:avLst/>
            <a:gdLst>
              <a:gd name="connsiteX0" fmla="*/ 0 w 6365383"/>
              <a:gd name="connsiteY0" fmla="*/ 0 h 27432"/>
              <a:gd name="connsiteX1" fmla="*/ 636538 w 6365383"/>
              <a:gd name="connsiteY1" fmla="*/ 0 h 27432"/>
              <a:gd name="connsiteX2" fmla="*/ 1336730 w 6365383"/>
              <a:gd name="connsiteY2" fmla="*/ 0 h 27432"/>
              <a:gd name="connsiteX3" fmla="*/ 1909615 w 6365383"/>
              <a:gd name="connsiteY3" fmla="*/ 0 h 27432"/>
              <a:gd name="connsiteX4" fmla="*/ 2418846 w 6365383"/>
              <a:gd name="connsiteY4" fmla="*/ 0 h 27432"/>
              <a:gd name="connsiteX5" fmla="*/ 2928076 w 6365383"/>
              <a:gd name="connsiteY5" fmla="*/ 0 h 27432"/>
              <a:gd name="connsiteX6" fmla="*/ 3373653 w 6365383"/>
              <a:gd name="connsiteY6" fmla="*/ 0 h 27432"/>
              <a:gd name="connsiteX7" fmla="*/ 4137499 w 6365383"/>
              <a:gd name="connsiteY7" fmla="*/ 0 h 27432"/>
              <a:gd name="connsiteX8" fmla="*/ 4901345 w 6365383"/>
              <a:gd name="connsiteY8" fmla="*/ 0 h 27432"/>
              <a:gd name="connsiteX9" fmla="*/ 5665191 w 6365383"/>
              <a:gd name="connsiteY9" fmla="*/ 0 h 27432"/>
              <a:gd name="connsiteX10" fmla="*/ 6365383 w 6365383"/>
              <a:gd name="connsiteY10" fmla="*/ 0 h 27432"/>
              <a:gd name="connsiteX11" fmla="*/ 6365383 w 6365383"/>
              <a:gd name="connsiteY11" fmla="*/ 27432 h 27432"/>
              <a:gd name="connsiteX12" fmla="*/ 5728845 w 6365383"/>
              <a:gd name="connsiteY12" fmla="*/ 27432 h 27432"/>
              <a:gd name="connsiteX13" fmla="*/ 5028653 w 6365383"/>
              <a:gd name="connsiteY13" fmla="*/ 27432 h 27432"/>
              <a:gd name="connsiteX14" fmla="*/ 4583076 w 6365383"/>
              <a:gd name="connsiteY14" fmla="*/ 27432 h 27432"/>
              <a:gd name="connsiteX15" fmla="*/ 4137499 w 6365383"/>
              <a:gd name="connsiteY15" fmla="*/ 27432 h 27432"/>
              <a:gd name="connsiteX16" fmla="*/ 3691922 w 6365383"/>
              <a:gd name="connsiteY16" fmla="*/ 27432 h 27432"/>
              <a:gd name="connsiteX17" fmla="*/ 3182692 w 6365383"/>
              <a:gd name="connsiteY17" fmla="*/ 27432 h 27432"/>
              <a:gd name="connsiteX18" fmla="*/ 2673461 w 6365383"/>
              <a:gd name="connsiteY18" fmla="*/ 27432 h 27432"/>
              <a:gd name="connsiteX19" fmla="*/ 2164230 w 6365383"/>
              <a:gd name="connsiteY19" fmla="*/ 27432 h 27432"/>
              <a:gd name="connsiteX20" fmla="*/ 1655000 w 6365383"/>
              <a:gd name="connsiteY20" fmla="*/ 27432 h 27432"/>
              <a:gd name="connsiteX21" fmla="*/ 1145769 w 6365383"/>
              <a:gd name="connsiteY21" fmla="*/ 27432 h 27432"/>
              <a:gd name="connsiteX22" fmla="*/ 0 w 6365383"/>
              <a:gd name="connsiteY22" fmla="*/ 27432 h 27432"/>
              <a:gd name="connsiteX23" fmla="*/ 0 w 6365383"/>
              <a:gd name="connsiteY23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6365383" h="27432" fill="none" extrusionOk="0">
                <a:moveTo>
                  <a:pt x="0" y="0"/>
                </a:moveTo>
                <a:cubicBezTo>
                  <a:pt x="164014" y="-28800"/>
                  <a:pt x="392589" y="16597"/>
                  <a:pt x="636538" y="0"/>
                </a:cubicBezTo>
                <a:cubicBezTo>
                  <a:pt x="880487" y="-16597"/>
                  <a:pt x="1095224" y="-7871"/>
                  <a:pt x="1336730" y="0"/>
                </a:cubicBezTo>
                <a:cubicBezTo>
                  <a:pt x="1578236" y="7871"/>
                  <a:pt x="1649337" y="-22384"/>
                  <a:pt x="1909615" y="0"/>
                </a:cubicBezTo>
                <a:cubicBezTo>
                  <a:pt x="2169893" y="22384"/>
                  <a:pt x="2279697" y="7436"/>
                  <a:pt x="2418846" y="0"/>
                </a:cubicBezTo>
                <a:cubicBezTo>
                  <a:pt x="2557995" y="-7436"/>
                  <a:pt x="2719158" y="24395"/>
                  <a:pt x="2928076" y="0"/>
                </a:cubicBezTo>
                <a:cubicBezTo>
                  <a:pt x="3136994" y="-24395"/>
                  <a:pt x="3236398" y="-16046"/>
                  <a:pt x="3373653" y="0"/>
                </a:cubicBezTo>
                <a:cubicBezTo>
                  <a:pt x="3510908" y="16046"/>
                  <a:pt x="3933654" y="-18835"/>
                  <a:pt x="4137499" y="0"/>
                </a:cubicBezTo>
                <a:cubicBezTo>
                  <a:pt x="4341344" y="18835"/>
                  <a:pt x="4634949" y="16518"/>
                  <a:pt x="4901345" y="0"/>
                </a:cubicBezTo>
                <a:cubicBezTo>
                  <a:pt x="5167741" y="-16518"/>
                  <a:pt x="5482502" y="-23233"/>
                  <a:pt x="5665191" y="0"/>
                </a:cubicBezTo>
                <a:cubicBezTo>
                  <a:pt x="5847880" y="23233"/>
                  <a:pt x="6038909" y="-19558"/>
                  <a:pt x="6365383" y="0"/>
                </a:cubicBezTo>
                <a:cubicBezTo>
                  <a:pt x="6366317" y="12270"/>
                  <a:pt x="6364320" y="20068"/>
                  <a:pt x="6365383" y="27432"/>
                </a:cubicBezTo>
                <a:cubicBezTo>
                  <a:pt x="6160909" y="45028"/>
                  <a:pt x="5918554" y="42323"/>
                  <a:pt x="5728845" y="27432"/>
                </a:cubicBezTo>
                <a:cubicBezTo>
                  <a:pt x="5539136" y="12541"/>
                  <a:pt x="5172149" y="23835"/>
                  <a:pt x="5028653" y="27432"/>
                </a:cubicBezTo>
                <a:cubicBezTo>
                  <a:pt x="4885157" y="31029"/>
                  <a:pt x="4768966" y="33290"/>
                  <a:pt x="4583076" y="27432"/>
                </a:cubicBezTo>
                <a:cubicBezTo>
                  <a:pt x="4397186" y="21574"/>
                  <a:pt x="4295537" y="38724"/>
                  <a:pt x="4137499" y="27432"/>
                </a:cubicBezTo>
                <a:cubicBezTo>
                  <a:pt x="3979461" y="16140"/>
                  <a:pt x="3895902" y="23317"/>
                  <a:pt x="3691922" y="27432"/>
                </a:cubicBezTo>
                <a:cubicBezTo>
                  <a:pt x="3487942" y="31547"/>
                  <a:pt x="3348597" y="42606"/>
                  <a:pt x="3182692" y="27432"/>
                </a:cubicBezTo>
                <a:cubicBezTo>
                  <a:pt x="3016787" y="12259"/>
                  <a:pt x="2922425" y="45987"/>
                  <a:pt x="2673461" y="27432"/>
                </a:cubicBezTo>
                <a:cubicBezTo>
                  <a:pt x="2424497" y="8877"/>
                  <a:pt x="2406338" y="46461"/>
                  <a:pt x="2164230" y="27432"/>
                </a:cubicBezTo>
                <a:cubicBezTo>
                  <a:pt x="1922122" y="8403"/>
                  <a:pt x="1843534" y="2368"/>
                  <a:pt x="1655000" y="27432"/>
                </a:cubicBezTo>
                <a:cubicBezTo>
                  <a:pt x="1466466" y="52497"/>
                  <a:pt x="1384300" y="39658"/>
                  <a:pt x="1145769" y="27432"/>
                </a:cubicBezTo>
                <a:cubicBezTo>
                  <a:pt x="907238" y="15206"/>
                  <a:pt x="344177" y="36391"/>
                  <a:pt x="0" y="27432"/>
                </a:cubicBezTo>
                <a:cubicBezTo>
                  <a:pt x="-1194" y="21937"/>
                  <a:pt x="1202" y="7917"/>
                  <a:pt x="0" y="0"/>
                </a:cubicBezTo>
                <a:close/>
              </a:path>
              <a:path w="6365383" h="27432" stroke="0" extrusionOk="0">
                <a:moveTo>
                  <a:pt x="0" y="0"/>
                </a:moveTo>
                <a:cubicBezTo>
                  <a:pt x="152654" y="12967"/>
                  <a:pt x="297359" y="-4977"/>
                  <a:pt x="509231" y="0"/>
                </a:cubicBezTo>
                <a:cubicBezTo>
                  <a:pt x="721103" y="4977"/>
                  <a:pt x="792740" y="-12744"/>
                  <a:pt x="954807" y="0"/>
                </a:cubicBezTo>
                <a:cubicBezTo>
                  <a:pt x="1116874" y="12744"/>
                  <a:pt x="1322429" y="24743"/>
                  <a:pt x="1464038" y="0"/>
                </a:cubicBezTo>
                <a:cubicBezTo>
                  <a:pt x="1605647" y="-24743"/>
                  <a:pt x="1947393" y="-20672"/>
                  <a:pt x="2100576" y="0"/>
                </a:cubicBezTo>
                <a:cubicBezTo>
                  <a:pt x="2253759" y="20672"/>
                  <a:pt x="2622231" y="-30966"/>
                  <a:pt x="2800769" y="0"/>
                </a:cubicBezTo>
                <a:cubicBezTo>
                  <a:pt x="2979307" y="30966"/>
                  <a:pt x="3356872" y="-13631"/>
                  <a:pt x="3564614" y="0"/>
                </a:cubicBezTo>
                <a:cubicBezTo>
                  <a:pt x="3772356" y="13631"/>
                  <a:pt x="4163183" y="-4973"/>
                  <a:pt x="4328460" y="0"/>
                </a:cubicBezTo>
                <a:cubicBezTo>
                  <a:pt x="4493737" y="4973"/>
                  <a:pt x="4672761" y="-9287"/>
                  <a:pt x="4901345" y="0"/>
                </a:cubicBezTo>
                <a:cubicBezTo>
                  <a:pt x="5129930" y="9287"/>
                  <a:pt x="5395146" y="9436"/>
                  <a:pt x="5601537" y="0"/>
                </a:cubicBezTo>
                <a:cubicBezTo>
                  <a:pt x="5807928" y="-9436"/>
                  <a:pt x="5983747" y="-13862"/>
                  <a:pt x="6365383" y="0"/>
                </a:cubicBezTo>
                <a:cubicBezTo>
                  <a:pt x="6365699" y="13405"/>
                  <a:pt x="6365869" y="14360"/>
                  <a:pt x="6365383" y="27432"/>
                </a:cubicBezTo>
                <a:cubicBezTo>
                  <a:pt x="6195306" y="29393"/>
                  <a:pt x="5872535" y="56613"/>
                  <a:pt x="5728845" y="27432"/>
                </a:cubicBezTo>
                <a:cubicBezTo>
                  <a:pt x="5585155" y="-1749"/>
                  <a:pt x="5272464" y="11679"/>
                  <a:pt x="5028653" y="27432"/>
                </a:cubicBezTo>
                <a:cubicBezTo>
                  <a:pt x="4784842" y="43185"/>
                  <a:pt x="4688244" y="28658"/>
                  <a:pt x="4455768" y="27432"/>
                </a:cubicBezTo>
                <a:cubicBezTo>
                  <a:pt x="4223293" y="26206"/>
                  <a:pt x="4032880" y="15477"/>
                  <a:pt x="3882884" y="27432"/>
                </a:cubicBezTo>
                <a:cubicBezTo>
                  <a:pt x="3732888" y="39387"/>
                  <a:pt x="3278726" y="-7170"/>
                  <a:pt x="3119038" y="27432"/>
                </a:cubicBezTo>
                <a:cubicBezTo>
                  <a:pt x="2959350" y="62034"/>
                  <a:pt x="2786856" y="40315"/>
                  <a:pt x="2609807" y="27432"/>
                </a:cubicBezTo>
                <a:cubicBezTo>
                  <a:pt x="2432758" y="14549"/>
                  <a:pt x="2064373" y="16547"/>
                  <a:pt x="1909615" y="27432"/>
                </a:cubicBezTo>
                <a:cubicBezTo>
                  <a:pt x="1754857" y="38317"/>
                  <a:pt x="1663685" y="27374"/>
                  <a:pt x="1464038" y="27432"/>
                </a:cubicBezTo>
                <a:cubicBezTo>
                  <a:pt x="1264391" y="27490"/>
                  <a:pt x="1071013" y="1487"/>
                  <a:pt x="827500" y="27432"/>
                </a:cubicBezTo>
                <a:cubicBezTo>
                  <a:pt x="583987" y="53377"/>
                  <a:pt x="349818" y="3910"/>
                  <a:pt x="0" y="27432"/>
                </a:cubicBezTo>
                <a:cubicBezTo>
                  <a:pt x="-116" y="21844"/>
                  <a:pt x="591" y="6534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16D4C03-5771-A87F-FE75-213D647FA694}"/>
              </a:ext>
            </a:extLst>
          </p:cNvPr>
          <p:cNvSpPr txBox="1"/>
          <p:nvPr/>
        </p:nvSpPr>
        <p:spPr>
          <a:xfrm>
            <a:off x="7696201" y="3799332"/>
            <a:ext cx="10363200" cy="654208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300" b="1" dirty="0"/>
              <a:t>Restrictive Policy:</a:t>
            </a:r>
            <a:r>
              <a:rPr lang="en-US" sz="2300" dirty="0"/>
              <a:t> Woodland Park allows STRs only in owner-occupied homes, aiming to protect housing stock and neighborhood character.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300" b="1" dirty="0"/>
              <a:t>Poor Enforcement:</a:t>
            </a:r>
            <a:r>
              <a:rPr lang="en-US" sz="2300" dirty="0"/>
              <a:t> Limited staffing and unclear rules have led to inconsistent enforcement and unlicensed STRs operating unchecked.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300" b="1" dirty="0"/>
              <a:t>Renter Displacement:</a:t>
            </a:r>
            <a:r>
              <a:rPr lang="en-US" sz="2300" dirty="0"/>
              <a:t> Long-term rentals are scarce, and essential workers struggle to find affordable housing in town.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300" b="1" dirty="0"/>
              <a:t>Owner Frustration:</a:t>
            </a:r>
            <a:r>
              <a:rPr lang="en-US" sz="2300" dirty="0"/>
              <a:t> STR owners face unclear rules, limited flexibility, and feel penalized while non-compliant rentals go unpunished.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300" b="1" dirty="0"/>
              <a:t>Community Division:</a:t>
            </a:r>
            <a:r>
              <a:rPr lang="en-US" sz="2300" dirty="0"/>
              <a:t> Rising tension between residents who want housing stability and those relying on STR income.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300" b="1" dirty="0"/>
              <a:t>Lack of Housing Strategy:</a:t>
            </a:r>
            <a:r>
              <a:rPr lang="en-US" sz="2300" dirty="0"/>
              <a:t> The STR policy exists in a vacuum, with no broader plan to address affordable housing, infrastructure, or tourism impacts.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n-US" sz="2300" dirty="0"/>
          </a:p>
          <a:p>
            <a:pPr lvl="2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300" dirty="0"/>
              <a:t>Annual STR permit required, plus $35 business license.</a:t>
            </a:r>
          </a:p>
          <a:p>
            <a:pPr lvl="2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300" dirty="0"/>
              <a:t>Monthly lodging/sales tax (8.7% total) required.</a:t>
            </a:r>
          </a:p>
          <a:p>
            <a:pPr lvl="2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300" dirty="0"/>
              <a:t>STRs allowed </a:t>
            </a:r>
            <a:r>
              <a:rPr lang="en-US" sz="2300" b="1" dirty="0"/>
              <a:t>only</a:t>
            </a:r>
            <a:r>
              <a:rPr lang="en-US" sz="2300" dirty="0"/>
              <a:t> in owner-occupied residential properties.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3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32CFA0A-CF6C-F71A-D218-8318AC3603CF}"/>
              </a:ext>
            </a:extLst>
          </p:cNvPr>
          <p:cNvSpPr txBox="1"/>
          <p:nvPr/>
        </p:nvSpPr>
        <p:spPr>
          <a:xfrm>
            <a:off x="293125" y="1763789"/>
            <a:ext cx="16911352" cy="681385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83861380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244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EF2F370-386C-6DC4-092C-3A014C4683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A rainbow over a house&#10;&#10;AI-generated content may be incorrect.">
            <a:extLst>
              <a:ext uri="{FF2B5EF4-FFF2-40B4-BE49-F238E27FC236}">
                <a16:creationId xmlns:a16="http://schemas.microsoft.com/office/drawing/2014/main" id="{E046C49B-DCB9-F881-2D5F-CB6BB508E54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5490" y="-800100"/>
            <a:ext cx="19015933" cy="12624466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86611329-E768-197A-E054-9114E3D2319A}"/>
              </a:ext>
            </a:extLst>
          </p:cNvPr>
          <p:cNvGrpSpPr/>
          <p:nvPr/>
        </p:nvGrpSpPr>
        <p:grpSpPr>
          <a:xfrm>
            <a:off x="-244579" y="2452482"/>
            <a:ext cx="19015934" cy="9371884"/>
            <a:chOff x="0" y="-38100"/>
            <a:chExt cx="5008312" cy="1002803"/>
          </a:xfrm>
        </p:grpSpPr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40C514D4-ACA9-F393-B311-5141487D49D5}"/>
                </a:ext>
              </a:extLst>
            </p:cNvPr>
            <p:cNvSpPr/>
            <p:nvPr/>
          </p:nvSpPr>
          <p:spPr>
            <a:xfrm>
              <a:off x="0" y="0"/>
              <a:ext cx="5008312" cy="964703"/>
            </a:xfrm>
            <a:custGeom>
              <a:avLst/>
              <a:gdLst/>
              <a:ahLst/>
              <a:cxnLst/>
              <a:rect l="l" t="t" r="r" b="b"/>
              <a:pathLst>
                <a:path w="4932367" h="915025">
                  <a:moveTo>
                    <a:pt x="0" y="0"/>
                  </a:moveTo>
                  <a:lnTo>
                    <a:pt x="4932367" y="0"/>
                  </a:lnTo>
                  <a:lnTo>
                    <a:pt x="4932367" y="915025"/>
                  </a:lnTo>
                  <a:lnTo>
                    <a:pt x="0" y="915025"/>
                  </a:lnTo>
                  <a:close/>
                </a:path>
              </a:pathLst>
            </a:custGeom>
            <a:gradFill rotWithShape="1">
              <a:gsLst>
                <a:gs pos="0">
                  <a:srgbClr val="0D2440">
                    <a:alpha val="0"/>
                  </a:srgbClr>
                </a:gs>
                <a:gs pos="100000">
                  <a:srgbClr val="102642">
                    <a:alpha val="100000"/>
                  </a:srgbClr>
                </a:gs>
              </a:gsLst>
              <a:lin ang="5400000"/>
            </a:gradFill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FDBED228-00A7-FBA4-A61E-A33B173C83C0}"/>
                </a:ext>
              </a:extLst>
            </p:cNvPr>
            <p:cNvSpPr txBox="1"/>
            <p:nvPr/>
          </p:nvSpPr>
          <p:spPr>
            <a:xfrm>
              <a:off x="0" y="-38100"/>
              <a:ext cx="4932367" cy="9531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endParaRPr/>
            </a:p>
          </p:txBody>
        </p:sp>
      </p:grpSp>
      <p:sp>
        <p:nvSpPr>
          <p:cNvPr id="3" name="TextBox 3">
            <a:extLst>
              <a:ext uri="{FF2B5EF4-FFF2-40B4-BE49-F238E27FC236}">
                <a16:creationId xmlns:a16="http://schemas.microsoft.com/office/drawing/2014/main" id="{A90E3986-F005-2F48-12FD-93858EF46FC3}"/>
              </a:ext>
            </a:extLst>
          </p:cNvPr>
          <p:cNvSpPr txBox="1"/>
          <p:nvPr/>
        </p:nvSpPr>
        <p:spPr>
          <a:xfrm>
            <a:off x="852858" y="0"/>
            <a:ext cx="16992601" cy="1041567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840"/>
              </a:lnSpc>
              <a:spcBef>
                <a:spcPct val="0"/>
              </a:spcBef>
            </a:pPr>
            <a:r>
              <a:rPr lang="en-US" sz="5600" b="1" dirty="0">
                <a:solidFill>
                  <a:schemeClr val="accent5">
                    <a:lumMod val="75000"/>
                  </a:schemeClr>
                </a:solidFill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What Might a Solution Look Like in Teller County?</a:t>
            </a:r>
          </a:p>
          <a:p>
            <a:pPr algn="ctr">
              <a:lnSpc>
                <a:spcPts val="4339"/>
              </a:lnSpc>
              <a:spcBef>
                <a:spcPct val="0"/>
              </a:spcBef>
            </a:pPr>
            <a:r>
              <a:rPr lang="en-US" sz="3099" b="1" dirty="0">
                <a:solidFill>
                  <a:srgbClr val="43412C"/>
                </a:solidFill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                                                  (To prompt ideas—not a proposal)</a:t>
            </a:r>
          </a:p>
          <a:p>
            <a:r>
              <a:rPr lang="en-US" sz="3200" b="1" dirty="0">
                <a:solidFill>
                  <a:schemeClr val="bg1">
                    <a:lumMod val="95000"/>
                  </a:schemeClr>
                </a:solidFill>
              </a:rPr>
              <a:t>Local Control via Zoning Overlays</a:t>
            </a:r>
            <a:endParaRPr lang="en-US" sz="3200" dirty="0">
              <a:solidFill>
                <a:schemeClr val="bg1">
                  <a:lumMod val="95000"/>
                </a:schemeClr>
              </a:solidFill>
            </a:endParaRPr>
          </a:p>
          <a:p>
            <a:pPr lvl="1"/>
            <a:r>
              <a:rPr lang="en-US" sz="32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Create zoning overlays to define where STRs are allowed, restricted, or prohibited.</a:t>
            </a:r>
          </a:p>
          <a:p>
            <a:r>
              <a:rPr lang="en-US" sz="3200" b="1" dirty="0">
                <a:solidFill>
                  <a:schemeClr val="bg1">
                    <a:lumMod val="95000"/>
                  </a:schemeClr>
                </a:solidFill>
              </a:rPr>
              <a:t>Subdivision-Level Flexibility</a:t>
            </a:r>
            <a:endParaRPr lang="en-US" sz="3200" dirty="0">
              <a:solidFill>
                <a:schemeClr val="bg1">
                  <a:lumMod val="95000"/>
                </a:schemeClr>
              </a:solidFill>
            </a:endParaRPr>
          </a:p>
          <a:p>
            <a:pPr lvl="1"/>
            <a:r>
              <a:rPr lang="en-US" sz="32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Allow individual subdivisions and HOAs to set </a:t>
            </a:r>
            <a:r>
              <a:rPr lang="en-US" sz="3200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stricter STR standards</a:t>
            </a:r>
            <a:r>
              <a:rPr lang="en-US" sz="32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.</a:t>
            </a:r>
          </a:p>
          <a:p>
            <a:r>
              <a:rPr lang="en-US" sz="3200" b="1" dirty="0">
                <a:solidFill>
                  <a:schemeClr val="bg1">
                    <a:lumMod val="95000"/>
                  </a:schemeClr>
                </a:solidFill>
              </a:rPr>
              <a:t>Licensing and Accountability</a:t>
            </a:r>
            <a:endParaRPr lang="en-US" sz="3200" dirty="0">
              <a:solidFill>
                <a:schemeClr val="bg1">
                  <a:lumMod val="95000"/>
                </a:schemeClr>
              </a:solidFill>
            </a:endParaRPr>
          </a:p>
          <a:p>
            <a:pPr lvl="1"/>
            <a:r>
              <a:rPr lang="en-US" sz="32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Require </a:t>
            </a:r>
            <a:r>
              <a:rPr lang="en-US" sz="3200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STR licensing and registration</a:t>
            </a:r>
            <a:r>
              <a:rPr lang="en-US" sz="32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 with the County.</a:t>
            </a:r>
          </a:p>
          <a:p>
            <a:pPr lvl="1"/>
            <a:r>
              <a:rPr lang="en-US" sz="32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Use </a:t>
            </a:r>
            <a:r>
              <a:rPr lang="en-US" sz="3200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impact or hospitality fees</a:t>
            </a:r>
            <a:r>
              <a:rPr lang="en-US" sz="32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 to help fund emergency services and enforcement.</a:t>
            </a:r>
          </a:p>
          <a:p>
            <a:pPr lvl="1"/>
            <a:r>
              <a:rPr lang="en-US" sz="32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Require a </a:t>
            </a:r>
            <a:r>
              <a:rPr lang="en-US" sz="3200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local contact within 30 minutes</a:t>
            </a:r>
            <a:r>
              <a:rPr lang="en-US" sz="32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 for guest-related issues or emergencies.</a:t>
            </a:r>
          </a:p>
          <a:p>
            <a:pPr lvl="1"/>
            <a:r>
              <a:rPr lang="en-US" sz="32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Implement a </a:t>
            </a:r>
            <a:r>
              <a:rPr lang="en-US" sz="3200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Certified STR Program</a:t>
            </a:r>
            <a:r>
              <a:rPr lang="en-US" sz="32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 to publicly recognize responsible operators.</a:t>
            </a:r>
          </a:p>
          <a:p>
            <a:r>
              <a:rPr lang="en-US" sz="3200" b="1" dirty="0">
                <a:solidFill>
                  <a:schemeClr val="bg1">
                    <a:lumMod val="95000"/>
                  </a:schemeClr>
                </a:solidFill>
              </a:rPr>
              <a:t>Safety &amp; Emergency Services</a:t>
            </a:r>
            <a:endParaRPr lang="en-US" sz="3200" dirty="0">
              <a:solidFill>
                <a:schemeClr val="bg1">
                  <a:lumMod val="95000"/>
                </a:schemeClr>
              </a:solidFill>
            </a:endParaRPr>
          </a:p>
          <a:p>
            <a:pPr lvl="1"/>
            <a:r>
              <a:rPr lang="en-US" sz="32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Enforce </a:t>
            </a:r>
            <a:r>
              <a:rPr lang="en-US" sz="3200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fire restrictions</a:t>
            </a:r>
            <a:r>
              <a:rPr lang="en-US" sz="32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 (e.g., no open fires at STRs).</a:t>
            </a:r>
          </a:p>
          <a:p>
            <a:pPr lvl="1"/>
            <a:r>
              <a:rPr lang="en-US" sz="32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Require </a:t>
            </a:r>
            <a:r>
              <a:rPr lang="en-US" sz="3200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bear-proof trash cans</a:t>
            </a:r>
            <a:r>
              <a:rPr lang="en-US" sz="32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 to protect wildlife and reduce conflict.</a:t>
            </a:r>
          </a:p>
          <a:p>
            <a:pPr lvl="1"/>
            <a:r>
              <a:rPr lang="en-US" sz="32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Develop a </a:t>
            </a:r>
            <a:r>
              <a:rPr lang="en-US" sz="3200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guest/host education toolkit</a:t>
            </a:r>
            <a:r>
              <a:rPr lang="en-US" sz="32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 covering fire bans, wildlife safety, and emergency alerts.</a:t>
            </a:r>
          </a:p>
          <a:p>
            <a:pPr lvl="1"/>
            <a:r>
              <a:rPr lang="en-US" sz="32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Require </a:t>
            </a:r>
            <a:r>
              <a:rPr lang="en-US" sz="3200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safety inspections and septic verification</a:t>
            </a:r>
            <a:r>
              <a:rPr lang="en-US" sz="32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 to protect health and infrastructure.</a:t>
            </a:r>
          </a:p>
          <a:p>
            <a:r>
              <a:rPr lang="en-US" sz="3200" b="1" dirty="0">
                <a:solidFill>
                  <a:schemeClr val="bg1">
                    <a:lumMod val="95000"/>
                  </a:schemeClr>
                </a:solidFill>
              </a:rPr>
              <a:t>Protecting Housing &amp; Neighborhoods</a:t>
            </a:r>
            <a:endParaRPr lang="en-US" sz="3200" dirty="0">
              <a:solidFill>
                <a:schemeClr val="bg1">
                  <a:lumMod val="95000"/>
                </a:schemeClr>
              </a:solidFill>
            </a:endParaRPr>
          </a:p>
          <a:p>
            <a:pPr lvl="1"/>
            <a:r>
              <a:rPr lang="en-US" sz="32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Cap the number of STRs per </a:t>
            </a:r>
            <a:r>
              <a:rPr lang="en-US" sz="3200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owner or subdivision</a:t>
            </a:r>
            <a:r>
              <a:rPr lang="en-US" sz="32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 to prevent corporate or investor overreach.</a:t>
            </a:r>
          </a:p>
          <a:p>
            <a:pPr lvl="1"/>
            <a:r>
              <a:rPr lang="en-US" sz="32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Treat STRs as </a:t>
            </a:r>
            <a:r>
              <a:rPr lang="en-US" sz="3200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businesses</a:t>
            </a:r>
            <a:r>
              <a:rPr lang="en-US" sz="32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—ensuring they follow the same basic rules and fee structures as other commercial uses.</a:t>
            </a:r>
          </a:p>
        </p:txBody>
      </p:sp>
    </p:spTree>
    <p:extLst>
      <p:ext uri="{BB962C8B-B14F-4D97-AF65-F5344CB8AC3E}">
        <p14:creationId xmlns:p14="http://schemas.microsoft.com/office/powerpoint/2010/main" val="209658824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9222" b="-9222"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3" name="Freeform 3"/>
          <p:cNvSpPr/>
          <p:nvPr/>
        </p:nvSpPr>
        <p:spPr>
          <a:xfrm>
            <a:off x="1028700" y="1028700"/>
            <a:ext cx="662848" cy="157878"/>
          </a:xfrm>
          <a:custGeom>
            <a:avLst/>
            <a:gdLst/>
            <a:ahLst/>
            <a:cxnLst/>
            <a:rect l="l" t="t" r="r" b="b"/>
            <a:pathLst>
              <a:path w="662848" h="157878">
                <a:moveTo>
                  <a:pt x="0" y="0"/>
                </a:moveTo>
                <a:lnTo>
                  <a:pt x="662848" y="0"/>
                </a:lnTo>
                <a:lnTo>
                  <a:pt x="662848" y="157878"/>
                </a:lnTo>
                <a:lnTo>
                  <a:pt x="0" y="15787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4" name="Group 4"/>
          <p:cNvGrpSpPr/>
          <p:nvPr/>
        </p:nvGrpSpPr>
        <p:grpSpPr>
          <a:xfrm>
            <a:off x="-366373" y="8079119"/>
            <a:ext cx="18817279" cy="2305597"/>
            <a:chOff x="0" y="0"/>
            <a:chExt cx="4955991" cy="607235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4955991" cy="607235"/>
            </a:xfrm>
            <a:custGeom>
              <a:avLst/>
              <a:gdLst/>
              <a:ahLst/>
              <a:cxnLst/>
              <a:rect l="l" t="t" r="r" b="b"/>
              <a:pathLst>
                <a:path w="4955991" h="607235">
                  <a:moveTo>
                    <a:pt x="0" y="0"/>
                  </a:moveTo>
                  <a:lnTo>
                    <a:pt x="4955991" y="0"/>
                  </a:lnTo>
                  <a:lnTo>
                    <a:pt x="4955991" y="607235"/>
                  </a:lnTo>
                  <a:lnTo>
                    <a:pt x="0" y="607235"/>
                  </a:lnTo>
                  <a:close/>
                </a:path>
              </a:pathLst>
            </a:custGeom>
            <a:gradFill rotWithShape="1">
              <a:gsLst>
                <a:gs pos="0">
                  <a:srgbClr val="0D2440">
                    <a:alpha val="0"/>
                  </a:srgbClr>
                </a:gs>
                <a:gs pos="100000">
                  <a:srgbClr val="102642">
                    <a:alpha val="100000"/>
                  </a:srgbClr>
                </a:gs>
              </a:gsLst>
              <a:lin ang="5400000"/>
            </a:gradFill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4955991" cy="64533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endParaRPr/>
            </a:p>
          </p:txBody>
        </p:sp>
      </p:grpSp>
      <p:sp>
        <p:nvSpPr>
          <p:cNvPr id="7" name="Freeform 7"/>
          <p:cNvSpPr/>
          <p:nvPr/>
        </p:nvSpPr>
        <p:spPr>
          <a:xfrm>
            <a:off x="16596452" y="1028700"/>
            <a:ext cx="662848" cy="157878"/>
          </a:xfrm>
          <a:custGeom>
            <a:avLst/>
            <a:gdLst/>
            <a:ahLst/>
            <a:cxnLst/>
            <a:rect l="l" t="t" r="r" b="b"/>
            <a:pathLst>
              <a:path w="662848" h="157878">
                <a:moveTo>
                  <a:pt x="0" y="0"/>
                </a:moveTo>
                <a:lnTo>
                  <a:pt x="662848" y="0"/>
                </a:lnTo>
                <a:lnTo>
                  <a:pt x="662848" y="157878"/>
                </a:lnTo>
                <a:lnTo>
                  <a:pt x="0" y="15787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TextBox 8"/>
          <p:cNvSpPr txBox="1"/>
          <p:nvPr/>
        </p:nvSpPr>
        <p:spPr>
          <a:xfrm>
            <a:off x="1187929" y="3676395"/>
            <a:ext cx="15708677" cy="317394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2599"/>
              </a:lnSpc>
            </a:pPr>
            <a:r>
              <a:rPr lang="en-US" sz="4800" dirty="0">
                <a:solidFill>
                  <a:srgbClr val="95D2DD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Round Table Discussion for Community Input</a:t>
            </a:r>
          </a:p>
          <a:p>
            <a:pPr algn="ctr">
              <a:lnSpc>
                <a:spcPts val="12599"/>
              </a:lnSpc>
            </a:pPr>
            <a:endParaRPr lang="en-US" sz="9000" dirty="0">
              <a:solidFill>
                <a:srgbClr val="95D2DD"/>
              </a:solidFill>
              <a:latin typeface="League Spartan"/>
              <a:ea typeface="League Spartan"/>
              <a:cs typeface="League Spartan"/>
              <a:sym typeface="League Spartan"/>
            </a:endParaRPr>
          </a:p>
        </p:txBody>
      </p:sp>
      <p:sp>
        <p:nvSpPr>
          <p:cNvPr id="9" name="Freeform 6">
            <a:extLst>
              <a:ext uri="{FF2B5EF4-FFF2-40B4-BE49-F238E27FC236}">
                <a16:creationId xmlns:a16="http://schemas.microsoft.com/office/drawing/2014/main" id="{2BCAAC19-1136-7D6A-B7D0-5226EFBCA035}"/>
              </a:ext>
            </a:extLst>
          </p:cNvPr>
          <p:cNvSpPr/>
          <p:nvPr/>
        </p:nvSpPr>
        <p:spPr>
          <a:xfrm>
            <a:off x="11686130" y="5143500"/>
            <a:ext cx="6601870" cy="2341238"/>
          </a:xfrm>
          <a:custGeom>
            <a:avLst/>
            <a:gdLst/>
            <a:ahLst/>
            <a:cxnLst/>
            <a:rect l="l" t="t" r="r" b="b"/>
            <a:pathLst>
              <a:path w="6601870" h="2341238">
                <a:moveTo>
                  <a:pt x="0" y="0"/>
                </a:moveTo>
                <a:lnTo>
                  <a:pt x="6601870" y="0"/>
                </a:lnTo>
                <a:lnTo>
                  <a:pt x="6601870" y="2341238"/>
                </a:lnTo>
                <a:lnTo>
                  <a:pt x="0" y="234123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Freeform 7">
            <a:extLst>
              <a:ext uri="{FF2B5EF4-FFF2-40B4-BE49-F238E27FC236}">
                <a16:creationId xmlns:a16="http://schemas.microsoft.com/office/drawing/2014/main" id="{70F4C805-8D9F-D28F-8C6D-A36C5E614995}"/>
              </a:ext>
            </a:extLst>
          </p:cNvPr>
          <p:cNvSpPr/>
          <p:nvPr/>
        </p:nvSpPr>
        <p:spPr>
          <a:xfrm>
            <a:off x="546459" y="7917603"/>
            <a:ext cx="1627329" cy="1523457"/>
          </a:xfrm>
          <a:custGeom>
            <a:avLst/>
            <a:gdLst/>
            <a:ahLst/>
            <a:cxnLst/>
            <a:rect l="l" t="t" r="r" b="b"/>
            <a:pathLst>
              <a:path w="1627329" h="1523457">
                <a:moveTo>
                  <a:pt x="0" y="0"/>
                </a:moveTo>
                <a:lnTo>
                  <a:pt x="1627329" y="0"/>
                </a:lnTo>
                <a:lnTo>
                  <a:pt x="1627329" y="1523456"/>
                </a:lnTo>
                <a:lnTo>
                  <a:pt x="0" y="1523456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11CEF49-F95A-CF17-BF84-0AEAE75EBABE}"/>
              </a:ext>
            </a:extLst>
          </p:cNvPr>
          <p:cNvSpPr txBox="1"/>
          <p:nvPr/>
        </p:nvSpPr>
        <p:spPr>
          <a:xfrm>
            <a:off x="5295742" y="1992690"/>
            <a:ext cx="12382658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2400" b="1" dirty="0">
                <a:solidFill>
                  <a:schemeClr val="bg1"/>
                </a:solidFill>
              </a:rPr>
              <a:t>Stay Involved</a:t>
            </a:r>
          </a:p>
          <a:p>
            <a:pPr lvl="0" algn="r"/>
            <a:r>
              <a:rPr lang="en-US" sz="2400" dirty="0">
                <a:solidFill>
                  <a:schemeClr val="bg1"/>
                </a:solidFill>
              </a:rPr>
              <a:t>Take the survey: </a:t>
            </a:r>
            <a:r>
              <a:rPr lang="en-US" sz="2400" dirty="0" err="1">
                <a:solidFill>
                  <a:schemeClr val="bg1"/>
                </a:solidFill>
              </a:rPr>
              <a:t>tellercounty.gov</a:t>
            </a:r>
            <a:r>
              <a:rPr lang="en-US" sz="2400" dirty="0">
                <a:solidFill>
                  <a:schemeClr val="bg1"/>
                </a:solidFill>
              </a:rPr>
              <a:t>/</a:t>
            </a:r>
            <a:r>
              <a:rPr lang="en-US" sz="2400" dirty="0" err="1">
                <a:solidFill>
                  <a:schemeClr val="bg1"/>
                </a:solidFill>
              </a:rPr>
              <a:t>STRsurvey</a:t>
            </a:r>
            <a:r>
              <a:rPr lang="en-US" sz="2400" dirty="0">
                <a:solidFill>
                  <a:schemeClr val="bg1"/>
                </a:solidFill>
              </a:rPr>
              <a:t>.</a:t>
            </a:r>
          </a:p>
          <a:p>
            <a:pPr lvl="0" algn="r"/>
            <a:r>
              <a:rPr lang="en-US" sz="2400" dirty="0">
                <a:solidFill>
                  <a:schemeClr val="bg1"/>
                </a:solidFill>
              </a:rPr>
              <a:t>Join upcoming STR working group sessions.</a:t>
            </a:r>
          </a:p>
          <a:p>
            <a:pPr lvl="0" algn="r"/>
            <a:r>
              <a:rPr lang="en-US" sz="2400" dirty="0">
                <a:solidFill>
                  <a:schemeClr val="bg1"/>
                </a:solidFill>
              </a:rPr>
              <a:t>Final recommendations in Fall 2025.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2136</TotalTime>
  <Words>1886</Words>
  <Application>Microsoft Macintosh PowerPoint</Application>
  <PresentationFormat>Custom</PresentationFormat>
  <Paragraphs>198</Paragraphs>
  <Slides>15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6" baseType="lpstr">
      <vt:lpstr>Century Gothic Paneuropean Bold</vt:lpstr>
      <vt:lpstr>Aptos</vt:lpstr>
      <vt:lpstr>Symbol</vt:lpstr>
      <vt:lpstr>Arial</vt:lpstr>
      <vt:lpstr>Cambria</vt:lpstr>
      <vt:lpstr>Century Gothic Paneuropean</vt:lpstr>
      <vt:lpstr>Century Gothic</vt:lpstr>
      <vt:lpstr>League Spartan</vt:lpstr>
      <vt:lpstr>Calibri</vt:lpstr>
      <vt:lpstr>Century Gothic Paneuropean Italics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Benefits of STRs / local ownership- brings money to community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- Short-Term Rental Policy</dc:title>
  <dc:description>Presentation - Short-Term Rental Policy</dc:description>
  <cp:lastModifiedBy>Scott Johnson</cp:lastModifiedBy>
  <cp:revision>15</cp:revision>
  <dcterms:created xsi:type="dcterms:W3CDTF">2006-08-16T00:00:00Z</dcterms:created>
  <dcterms:modified xsi:type="dcterms:W3CDTF">2025-07-16T01:00:48Z</dcterms:modified>
  <dc:identifier>DAGslt8y77k</dc:identifier>
</cp:coreProperties>
</file>