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256" r:id="rId2"/>
    <p:sldId id="279" r:id="rId3"/>
    <p:sldId id="258" r:id="rId4"/>
    <p:sldId id="259" r:id="rId5"/>
    <p:sldId id="286" r:id="rId6"/>
  </p:sldIdLst>
  <p:sldSz cx="18288000" cy="10287000"/>
  <p:notesSz cx="6858000" cy="9144000"/>
  <p:embeddedFontLst>
    <p:embeddedFont>
      <p:font typeface="Cambria" panose="02040503050406030204" pitchFamily="18" charset="0"/>
      <p:regular r:id="rId18"/>
      <p:bold r:id="rId19"/>
      <p:italic r:id="rId20"/>
      <p:boldItalic r:id="rId21"/>
    </p:embeddedFont>
    <p:embeddedFont>
      <p:font typeface="Century Gothic" panose="020B0502020202020204" pitchFamily="34" charset="0"/>
      <p:regular r:id="rId22"/>
      <p:bold r:id="rId23"/>
      <p:italic r:id="rId24"/>
      <p:boldItalic r:id="rId25"/>
    </p:embeddedFont>
    <p:embeddedFont>
      <p:font typeface="Century Gothic Paneuropean" panose="020B0502020202020204" pitchFamily="34" charset="0"/>
      <p:regular r:id="rId26"/>
    </p:embeddedFont>
    <p:embeddedFont>
      <p:font typeface="Century Gothic Paneuropean Bold" panose="020B0702020202020204" pitchFamily="34" charset="0"/>
      <p:regular r:id="rId27"/>
      <p:bold r:id="rId28"/>
    </p:embeddedFont>
    <p:embeddedFont>
      <p:font typeface="Century Gothic Paneuropean Italics" panose="020B0502020202090204" pitchFamily="34" charset="0"/>
      <p:regular r:id="rId29"/>
      <p:italic r:id="rId30"/>
    </p:embeddedFont>
    <p:embeddedFont>
      <p:font typeface="League Spartan" pitchFamily="2" charset="77"/>
      <p:regular r:id="rId31"/>
      <p:bold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69" autoAdjust="0"/>
    <p:restoredTop sz="94660" autoAdjust="0"/>
  </p:normalViewPr>
  <p:slideViewPr>
    <p:cSldViewPr>
      <p:cViewPr>
        <p:scale>
          <a:sx n="117" d="100"/>
          <a:sy n="117" d="100"/>
        </p:scale>
        <p:origin x="328" y="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schemas.openxmlformats.org/officeDocument/2006/relationships/viewProps" Target="viewProps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5" Type="http://schemas.openxmlformats.org/officeDocument/2006/relationships/slide" Target="slides/slide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tableStyles" Target="tableStyles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1F47B3-1953-48D0-BE08-1853B4924F2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539A16D-2FF9-480D-A449-F61EDA2DCB38}">
      <dgm:prSet/>
      <dgm:spPr/>
      <dgm:t>
        <a:bodyPr/>
        <a:lstStyle/>
        <a:p>
          <a:r>
            <a:rPr lang="en-US"/>
            <a:t>Currently NOT PERMITTED- No current zoning/land use allowance for STRs</a:t>
          </a:r>
        </a:p>
      </dgm:t>
    </dgm:pt>
    <dgm:pt modelId="{ABBD2BC4-3CA3-49AD-B390-619EA29E3497}" type="parTrans" cxnId="{39753462-BC5D-41DF-8B3F-FF311BD74F6B}">
      <dgm:prSet/>
      <dgm:spPr/>
      <dgm:t>
        <a:bodyPr/>
        <a:lstStyle/>
        <a:p>
          <a:endParaRPr lang="en-US"/>
        </a:p>
      </dgm:t>
    </dgm:pt>
    <dgm:pt modelId="{346D1E03-1719-4362-8FC4-69F829136B20}" type="sibTrans" cxnId="{39753462-BC5D-41DF-8B3F-FF311BD74F6B}">
      <dgm:prSet/>
      <dgm:spPr/>
      <dgm:t>
        <a:bodyPr/>
        <a:lstStyle/>
        <a:p>
          <a:endParaRPr lang="en-US"/>
        </a:p>
      </dgm:t>
    </dgm:pt>
    <dgm:pt modelId="{53E0FB44-BDC6-4F7B-9954-41A5DF1A3669}">
      <dgm:prSet/>
      <dgm:spPr/>
      <dgm:t>
        <a:bodyPr/>
        <a:lstStyle/>
        <a:p>
          <a:r>
            <a:rPr lang="en-US"/>
            <a:t>Estimated 2,000 active STRs = 12–14% of single-family homes</a:t>
          </a:r>
        </a:p>
      </dgm:t>
    </dgm:pt>
    <dgm:pt modelId="{C6871C5F-BDF8-42BB-9314-787297B3A15F}" type="parTrans" cxnId="{5D7FF14A-522E-40FE-BCD1-D2527882FD23}">
      <dgm:prSet/>
      <dgm:spPr/>
      <dgm:t>
        <a:bodyPr/>
        <a:lstStyle/>
        <a:p>
          <a:endParaRPr lang="en-US"/>
        </a:p>
      </dgm:t>
    </dgm:pt>
    <dgm:pt modelId="{A90EE0CD-6ACD-439A-8029-E1CD85F41760}" type="sibTrans" cxnId="{5D7FF14A-522E-40FE-BCD1-D2527882FD23}">
      <dgm:prSet/>
      <dgm:spPr/>
      <dgm:t>
        <a:bodyPr/>
        <a:lstStyle/>
        <a:p>
          <a:endParaRPr lang="en-US"/>
        </a:p>
      </dgm:t>
    </dgm:pt>
    <dgm:pt modelId="{F442BCE4-BA4E-4938-99A9-0C050084A5F4}">
      <dgm:prSet/>
      <dgm:spPr/>
      <dgm:t>
        <a:bodyPr/>
        <a:lstStyle/>
        <a:p>
          <a:r>
            <a:rPr lang="en-US" dirty="0"/>
            <a:t>80% of county is unincorporated rural zoning</a:t>
          </a:r>
        </a:p>
      </dgm:t>
    </dgm:pt>
    <dgm:pt modelId="{658FD2FB-451C-49FF-926A-53384346D524}" type="parTrans" cxnId="{6AAA8560-1C69-4596-BF90-06732DDF780B}">
      <dgm:prSet/>
      <dgm:spPr/>
      <dgm:t>
        <a:bodyPr/>
        <a:lstStyle/>
        <a:p>
          <a:endParaRPr lang="en-US"/>
        </a:p>
      </dgm:t>
    </dgm:pt>
    <dgm:pt modelId="{9DD9C498-7529-4E40-9155-5AD10E8B5C58}" type="sibTrans" cxnId="{6AAA8560-1C69-4596-BF90-06732DDF780B}">
      <dgm:prSet/>
      <dgm:spPr/>
      <dgm:t>
        <a:bodyPr/>
        <a:lstStyle/>
        <a:p>
          <a:endParaRPr lang="en-US"/>
        </a:p>
      </dgm:t>
    </dgm:pt>
    <dgm:pt modelId="{7ED1753D-2D67-43AF-9010-41D22DFBF4EC}">
      <dgm:prSet/>
      <dgm:spPr/>
      <dgm:t>
        <a:bodyPr/>
        <a:lstStyle/>
        <a:p>
          <a:r>
            <a:rPr lang="en-US"/>
            <a:t>Subdivisions have mixed HOA rules (some prohibit, others allow)</a:t>
          </a:r>
        </a:p>
      </dgm:t>
    </dgm:pt>
    <dgm:pt modelId="{1E9919B7-5EAE-4606-9CAE-F520320BC55E}" type="parTrans" cxnId="{03D13CBE-8D3D-412E-88BE-FCC60588A212}">
      <dgm:prSet/>
      <dgm:spPr/>
      <dgm:t>
        <a:bodyPr/>
        <a:lstStyle/>
        <a:p>
          <a:endParaRPr lang="en-US"/>
        </a:p>
      </dgm:t>
    </dgm:pt>
    <dgm:pt modelId="{CA3D91DF-D809-46E3-9272-A49BE0EE8158}" type="sibTrans" cxnId="{03D13CBE-8D3D-412E-88BE-FCC60588A212}">
      <dgm:prSet/>
      <dgm:spPr/>
      <dgm:t>
        <a:bodyPr/>
        <a:lstStyle/>
        <a:p>
          <a:endParaRPr lang="en-US"/>
        </a:p>
      </dgm:t>
    </dgm:pt>
    <dgm:pt modelId="{15641C12-4F8A-45C7-8B80-D71D93CC6805}">
      <dgm:prSet/>
      <dgm:spPr/>
      <dgm:t>
        <a:bodyPr/>
        <a:lstStyle/>
        <a:p>
          <a:r>
            <a:rPr lang="en-US" dirty="0"/>
            <a:t>STRs are largely untracked and unpermitted</a:t>
          </a:r>
        </a:p>
      </dgm:t>
    </dgm:pt>
    <dgm:pt modelId="{7CBE33A3-EF82-45DC-8268-9D799D78E063}" type="parTrans" cxnId="{5685D59D-1DF4-4D48-A428-F3FF807DC6D7}">
      <dgm:prSet/>
      <dgm:spPr/>
      <dgm:t>
        <a:bodyPr/>
        <a:lstStyle/>
        <a:p>
          <a:endParaRPr lang="en-US"/>
        </a:p>
      </dgm:t>
    </dgm:pt>
    <dgm:pt modelId="{70D9598E-8D5E-4A2B-BEF2-6EAE95669EE5}" type="sibTrans" cxnId="{5685D59D-1DF4-4D48-A428-F3FF807DC6D7}">
      <dgm:prSet/>
      <dgm:spPr/>
      <dgm:t>
        <a:bodyPr/>
        <a:lstStyle/>
        <a:p>
          <a:endParaRPr lang="en-US"/>
        </a:p>
      </dgm:t>
    </dgm:pt>
    <dgm:pt modelId="{458E3877-7C54-1E4F-B765-74AA77C4E2AE}" type="pres">
      <dgm:prSet presAssocID="{1A1F47B3-1953-48D0-BE08-1853B4924F2C}" presName="linear" presStyleCnt="0">
        <dgm:presLayoutVars>
          <dgm:animLvl val="lvl"/>
          <dgm:resizeHandles val="exact"/>
        </dgm:presLayoutVars>
      </dgm:prSet>
      <dgm:spPr/>
    </dgm:pt>
    <dgm:pt modelId="{818C21AE-ECEB-C443-B491-C44A4DA0C193}" type="pres">
      <dgm:prSet presAssocID="{B539A16D-2FF9-480D-A449-F61EDA2DCB38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C37A5908-A4F7-1F4B-B581-BCFC4463523F}" type="pres">
      <dgm:prSet presAssocID="{346D1E03-1719-4362-8FC4-69F829136B20}" presName="spacer" presStyleCnt="0"/>
      <dgm:spPr/>
    </dgm:pt>
    <dgm:pt modelId="{7E8017AA-190E-504B-8137-6669417F6C2D}" type="pres">
      <dgm:prSet presAssocID="{53E0FB44-BDC6-4F7B-9954-41A5DF1A3669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E17C05D9-1D8F-344E-9A6C-B932A333A931}" type="pres">
      <dgm:prSet presAssocID="{A90EE0CD-6ACD-439A-8029-E1CD85F41760}" presName="spacer" presStyleCnt="0"/>
      <dgm:spPr/>
    </dgm:pt>
    <dgm:pt modelId="{08E2CB1C-B869-F34D-8438-83555B158430}" type="pres">
      <dgm:prSet presAssocID="{F442BCE4-BA4E-4938-99A9-0C050084A5F4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14AF8B21-457D-AF48-8F43-DB5187EB129D}" type="pres">
      <dgm:prSet presAssocID="{9DD9C498-7529-4E40-9155-5AD10E8B5C58}" presName="spacer" presStyleCnt="0"/>
      <dgm:spPr/>
    </dgm:pt>
    <dgm:pt modelId="{A4489C87-DE2D-CC43-8448-6C0F5D0A1689}" type="pres">
      <dgm:prSet presAssocID="{7ED1753D-2D67-43AF-9010-41D22DFBF4EC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829D61E5-4ADB-3C4E-8D27-3D663CA461DD}" type="pres">
      <dgm:prSet presAssocID="{CA3D91DF-D809-46E3-9272-A49BE0EE8158}" presName="spacer" presStyleCnt="0"/>
      <dgm:spPr/>
    </dgm:pt>
    <dgm:pt modelId="{44E1A649-53D6-D74D-8A9A-C3ADFB20AF9E}" type="pres">
      <dgm:prSet presAssocID="{15641C12-4F8A-45C7-8B80-D71D93CC6805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27996526-3D5A-0344-BBC1-1A5CCD548002}" type="presOf" srcId="{1A1F47B3-1953-48D0-BE08-1853B4924F2C}" destId="{458E3877-7C54-1E4F-B765-74AA77C4E2AE}" srcOrd="0" destOrd="0" presId="urn:microsoft.com/office/officeart/2005/8/layout/vList2"/>
    <dgm:cxn modelId="{672F2A3D-8514-E541-BD4D-12FE936F5E7F}" type="presOf" srcId="{B539A16D-2FF9-480D-A449-F61EDA2DCB38}" destId="{818C21AE-ECEB-C443-B491-C44A4DA0C193}" srcOrd="0" destOrd="0" presId="urn:microsoft.com/office/officeart/2005/8/layout/vList2"/>
    <dgm:cxn modelId="{5D7FF14A-522E-40FE-BCD1-D2527882FD23}" srcId="{1A1F47B3-1953-48D0-BE08-1853B4924F2C}" destId="{53E0FB44-BDC6-4F7B-9954-41A5DF1A3669}" srcOrd="1" destOrd="0" parTransId="{C6871C5F-BDF8-42BB-9314-787297B3A15F}" sibTransId="{A90EE0CD-6ACD-439A-8029-E1CD85F41760}"/>
    <dgm:cxn modelId="{028FED5E-256C-1441-B094-9036438974D6}" type="presOf" srcId="{7ED1753D-2D67-43AF-9010-41D22DFBF4EC}" destId="{A4489C87-DE2D-CC43-8448-6C0F5D0A1689}" srcOrd="0" destOrd="0" presId="urn:microsoft.com/office/officeart/2005/8/layout/vList2"/>
    <dgm:cxn modelId="{6AAA8560-1C69-4596-BF90-06732DDF780B}" srcId="{1A1F47B3-1953-48D0-BE08-1853B4924F2C}" destId="{F442BCE4-BA4E-4938-99A9-0C050084A5F4}" srcOrd="2" destOrd="0" parTransId="{658FD2FB-451C-49FF-926A-53384346D524}" sibTransId="{9DD9C498-7529-4E40-9155-5AD10E8B5C58}"/>
    <dgm:cxn modelId="{39753462-BC5D-41DF-8B3F-FF311BD74F6B}" srcId="{1A1F47B3-1953-48D0-BE08-1853B4924F2C}" destId="{B539A16D-2FF9-480D-A449-F61EDA2DCB38}" srcOrd="0" destOrd="0" parTransId="{ABBD2BC4-3CA3-49AD-B390-619EA29E3497}" sibTransId="{346D1E03-1719-4362-8FC4-69F829136B20}"/>
    <dgm:cxn modelId="{AE3B3370-D3DE-4F49-AA64-3020ACE72D08}" type="presOf" srcId="{F442BCE4-BA4E-4938-99A9-0C050084A5F4}" destId="{08E2CB1C-B869-F34D-8438-83555B158430}" srcOrd="0" destOrd="0" presId="urn:microsoft.com/office/officeart/2005/8/layout/vList2"/>
    <dgm:cxn modelId="{0640027E-7733-7944-8E76-52063CAE30DB}" type="presOf" srcId="{15641C12-4F8A-45C7-8B80-D71D93CC6805}" destId="{44E1A649-53D6-D74D-8A9A-C3ADFB20AF9E}" srcOrd="0" destOrd="0" presId="urn:microsoft.com/office/officeart/2005/8/layout/vList2"/>
    <dgm:cxn modelId="{5685D59D-1DF4-4D48-A428-F3FF807DC6D7}" srcId="{1A1F47B3-1953-48D0-BE08-1853B4924F2C}" destId="{15641C12-4F8A-45C7-8B80-D71D93CC6805}" srcOrd="4" destOrd="0" parTransId="{7CBE33A3-EF82-45DC-8268-9D799D78E063}" sibTransId="{70D9598E-8D5E-4A2B-BEF2-6EAE95669EE5}"/>
    <dgm:cxn modelId="{03D13CBE-8D3D-412E-88BE-FCC60588A212}" srcId="{1A1F47B3-1953-48D0-BE08-1853B4924F2C}" destId="{7ED1753D-2D67-43AF-9010-41D22DFBF4EC}" srcOrd="3" destOrd="0" parTransId="{1E9919B7-5EAE-4606-9CAE-F520320BC55E}" sibTransId="{CA3D91DF-D809-46E3-9272-A49BE0EE8158}"/>
    <dgm:cxn modelId="{27BC8FDA-5A4D-844D-A6AC-94A86E43B399}" type="presOf" srcId="{53E0FB44-BDC6-4F7B-9954-41A5DF1A3669}" destId="{7E8017AA-190E-504B-8137-6669417F6C2D}" srcOrd="0" destOrd="0" presId="urn:microsoft.com/office/officeart/2005/8/layout/vList2"/>
    <dgm:cxn modelId="{3AD76206-E89D-A448-BBBD-66A8314BECD1}" type="presParOf" srcId="{458E3877-7C54-1E4F-B765-74AA77C4E2AE}" destId="{818C21AE-ECEB-C443-B491-C44A4DA0C193}" srcOrd="0" destOrd="0" presId="urn:microsoft.com/office/officeart/2005/8/layout/vList2"/>
    <dgm:cxn modelId="{FFBE23E8-AF4D-F245-901C-399E9A41E28B}" type="presParOf" srcId="{458E3877-7C54-1E4F-B765-74AA77C4E2AE}" destId="{C37A5908-A4F7-1F4B-B581-BCFC4463523F}" srcOrd="1" destOrd="0" presId="urn:microsoft.com/office/officeart/2005/8/layout/vList2"/>
    <dgm:cxn modelId="{66CEC700-E47F-6044-9E1E-6045C4BD98D3}" type="presParOf" srcId="{458E3877-7C54-1E4F-B765-74AA77C4E2AE}" destId="{7E8017AA-190E-504B-8137-6669417F6C2D}" srcOrd="2" destOrd="0" presId="urn:microsoft.com/office/officeart/2005/8/layout/vList2"/>
    <dgm:cxn modelId="{2A567BD0-E26A-D04E-8FB0-CCD003DB2F10}" type="presParOf" srcId="{458E3877-7C54-1E4F-B765-74AA77C4E2AE}" destId="{E17C05D9-1D8F-344E-9A6C-B932A333A931}" srcOrd="3" destOrd="0" presId="urn:microsoft.com/office/officeart/2005/8/layout/vList2"/>
    <dgm:cxn modelId="{A6175869-5BDB-564B-B230-97D321C71196}" type="presParOf" srcId="{458E3877-7C54-1E4F-B765-74AA77C4E2AE}" destId="{08E2CB1C-B869-F34D-8438-83555B158430}" srcOrd="4" destOrd="0" presId="urn:microsoft.com/office/officeart/2005/8/layout/vList2"/>
    <dgm:cxn modelId="{37818253-5EF6-4142-8612-2BAA871F8915}" type="presParOf" srcId="{458E3877-7C54-1E4F-B765-74AA77C4E2AE}" destId="{14AF8B21-457D-AF48-8F43-DB5187EB129D}" srcOrd="5" destOrd="0" presId="urn:microsoft.com/office/officeart/2005/8/layout/vList2"/>
    <dgm:cxn modelId="{80792B99-9745-E142-BD2B-88DC41B1855F}" type="presParOf" srcId="{458E3877-7C54-1E4F-B765-74AA77C4E2AE}" destId="{A4489C87-DE2D-CC43-8448-6C0F5D0A1689}" srcOrd="6" destOrd="0" presId="urn:microsoft.com/office/officeart/2005/8/layout/vList2"/>
    <dgm:cxn modelId="{141CF11B-DC5C-924F-9AE1-404E04815603}" type="presParOf" srcId="{458E3877-7C54-1E4F-B765-74AA77C4E2AE}" destId="{829D61E5-4ADB-3C4E-8D27-3D663CA461DD}" srcOrd="7" destOrd="0" presId="urn:microsoft.com/office/officeart/2005/8/layout/vList2"/>
    <dgm:cxn modelId="{A7CAA392-0AEB-A64B-B2FE-A2180BF0A5C6}" type="presParOf" srcId="{458E3877-7C54-1E4F-B765-74AA77C4E2AE}" destId="{44E1A649-53D6-D74D-8A9A-C3ADFB20AF9E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8C21AE-ECEB-C443-B491-C44A4DA0C193}">
      <dsp:nvSpPr>
        <dsp:cNvPr id="0" name=""/>
        <dsp:cNvSpPr/>
      </dsp:nvSpPr>
      <dsp:spPr>
        <a:xfrm>
          <a:off x="0" y="49409"/>
          <a:ext cx="10784783" cy="13922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Currently NOT PERMITTED- No current zoning/land use allowance for STRs</a:t>
          </a:r>
        </a:p>
      </dsp:txBody>
      <dsp:txXfrm>
        <a:off x="67966" y="117375"/>
        <a:ext cx="10648851" cy="1256367"/>
      </dsp:txXfrm>
    </dsp:sp>
    <dsp:sp modelId="{7E8017AA-190E-504B-8137-6669417F6C2D}">
      <dsp:nvSpPr>
        <dsp:cNvPr id="0" name=""/>
        <dsp:cNvSpPr/>
      </dsp:nvSpPr>
      <dsp:spPr>
        <a:xfrm>
          <a:off x="0" y="1542509"/>
          <a:ext cx="10784783" cy="13922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Estimated 2,000 active STRs = 12–14% of single-family homes</a:t>
          </a:r>
        </a:p>
      </dsp:txBody>
      <dsp:txXfrm>
        <a:off x="67966" y="1610475"/>
        <a:ext cx="10648851" cy="1256367"/>
      </dsp:txXfrm>
    </dsp:sp>
    <dsp:sp modelId="{08E2CB1C-B869-F34D-8438-83555B158430}">
      <dsp:nvSpPr>
        <dsp:cNvPr id="0" name=""/>
        <dsp:cNvSpPr/>
      </dsp:nvSpPr>
      <dsp:spPr>
        <a:xfrm>
          <a:off x="0" y="3035608"/>
          <a:ext cx="10784783" cy="13922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80% of county is unincorporated rural zoning</a:t>
          </a:r>
        </a:p>
      </dsp:txBody>
      <dsp:txXfrm>
        <a:off x="67966" y="3103574"/>
        <a:ext cx="10648851" cy="1256367"/>
      </dsp:txXfrm>
    </dsp:sp>
    <dsp:sp modelId="{A4489C87-DE2D-CC43-8448-6C0F5D0A1689}">
      <dsp:nvSpPr>
        <dsp:cNvPr id="0" name=""/>
        <dsp:cNvSpPr/>
      </dsp:nvSpPr>
      <dsp:spPr>
        <a:xfrm>
          <a:off x="0" y="4528708"/>
          <a:ext cx="10784783" cy="13922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Subdivisions have mixed HOA rules (some prohibit, others allow)</a:t>
          </a:r>
        </a:p>
      </dsp:txBody>
      <dsp:txXfrm>
        <a:off x="67966" y="4596674"/>
        <a:ext cx="10648851" cy="1256367"/>
      </dsp:txXfrm>
    </dsp:sp>
    <dsp:sp modelId="{44E1A649-53D6-D74D-8A9A-C3ADFB20AF9E}">
      <dsp:nvSpPr>
        <dsp:cNvPr id="0" name=""/>
        <dsp:cNvSpPr/>
      </dsp:nvSpPr>
      <dsp:spPr>
        <a:xfrm>
          <a:off x="0" y="6021808"/>
          <a:ext cx="10784783" cy="13922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STRs are largely untracked and unpermitted</a:t>
          </a:r>
        </a:p>
      </dsp:txBody>
      <dsp:txXfrm>
        <a:off x="67966" y="6089774"/>
        <a:ext cx="10648851" cy="12563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D497C0-E393-EC4D-8B9E-0896A36851A3}" type="datetimeFigureOut">
              <a:rPr lang="en-US" smtClean="0"/>
              <a:t>7/15/25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3062EC-1240-DA49-9205-87C614B0F6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779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62EC-1240-DA49-9205-87C614B0F67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0904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62EC-1240-DA49-9205-87C614B0F67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930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62EC-1240-DA49-9205-87C614B0F67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1103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C20F3F-3F7A-BBDF-9193-7FE1C6BCC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45DC14-3162-5893-F61F-6A84B6AC72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9D85CA-1471-00B5-4146-0D90C8243C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CECE89-34D5-765A-9AB2-AE9D50E6D0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62EC-1240-DA49-9205-87C614B0F67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739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6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llercounty.gov/DocumentCenter/View/270?utm_source=chatgpt.com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6042" y="-3273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222" b="-922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6786052"/>
            <a:ext cx="18727580" cy="3474234"/>
            <a:chOff x="0" y="0"/>
            <a:chExt cx="4932367" cy="91502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932367" cy="915025"/>
            </a:xfrm>
            <a:custGeom>
              <a:avLst/>
              <a:gdLst/>
              <a:ahLst/>
              <a:cxnLst/>
              <a:rect l="l" t="t" r="r" b="b"/>
              <a:pathLst>
                <a:path w="4932367" h="915025">
                  <a:moveTo>
                    <a:pt x="0" y="0"/>
                  </a:moveTo>
                  <a:lnTo>
                    <a:pt x="4932367" y="0"/>
                  </a:lnTo>
                  <a:lnTo>
                    <a:pt x="4932367" y="915025"/>
                  </a:lnTo>
                  <a:lnTo>
                    <a:pt x="0" y="915025"/>
                  </a:lnTo>
                  <a:close/>
                </a:path>
              </a:pathLst>
            </a:custGeom>
            <a:gradFill rotWithShape="1">
              <a:gsLst>
                <a:gs pos="0">
                  <a:srgbClr val="0D2440">
                    <a:alpha val="0"/>
                  </a:srgbClr>
                </a:gs>
                <a:gs pos="100000">
                  <a:srgbClr val="102642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932367" cy="953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329817" y="7502983"/>
            <a:ext cx="6601870" cy="2341238"/>
          </a:xfrm>
          <a:custGeom>
            <a:avLst/>
            <a:gdLst/>
            <a:ahLst/>
            <a:cxnLst/>
            <a:rect l="l" t="t" r="r" b="b"/>
            <a:pathLst>
              <a:path w="6601870" h="2341238">
                <a:moveTo>
                  <a:pt x="0" y="0"/>
                </a:moveTo>
                <a:lnTo>
                  <a:pt x="6601870" y="0"/>
                </a:lnTo>
                <a:lnTo>
                  <a:pt x="6601870" y="2341238"/>
                </a:lnTo>
                <a:lnTo>
                  <a:pt x="0" y="23412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298476" y="8234937"/>
            <a:ext cx="1627329" cy="1523457"/>
          </a:xfrm>
          <a:custGeom>
            <a:avLst/>
            <a:gdLst/>
            <a:ahLst/>
            <a:cxnLst/>
            <a:rect l="l" t="t" r="r" b="b"/>
            <a:pathLst>
              <a:path w="1627329" h="1523457">
                <a:moveTo>
                  <a:pt x="0" y="0"/>
                </a:moveTo>
                <a:lnTo>
                  <a:pt x="1627329" y="0"/>
                </a:lnTo>
                <a:lnTo>
                  <a:pt x="1627329" y="1523456"/>
                </a:lnTo>
                <a:lnTo>
                  <a:pt x="0" y="15234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29817" y="3658869"/>
            <a:ext cx="17865058" cy="21005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dirty="0">
                <a:solidFill>
                  <a:srgbClr val="95D2D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Short Term Rentals &amp; Community Priorities</a:t>
            </a:r>
          </a:p>
          <a:p>
            <a:pPr algn="ctr">
              <a:lnSpc>
                <a:spcPts val="8400"/>
              </a:lnSpc>
            </a:pPr>
            <a:r>
              <a:rPr lang="en-US" sz="6000" dirty="0">
                <a:solidFill>
                  <a:srgbClr val="95D2D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In Teller County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481317" y="6157516"/>
            <a:ext cx="11325366" cy="904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3600" dirty="0">
                <a:solidFill>
                  <a:srgbClr val="FFDE5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Building Solutions Together: </a:t>
            </a:r>
          </a:p>
          <a:p>
            <a:pPr algn="ctr">
              <a:lnSpc>
                <a:spcPts val="3499"/>
              </a:lnSpc>
            </a:pPr>
            <a:r>
              <a:rPr lang="en-US" sz="3600" dirty="0">
                <a:solidFill>
                  <a:srgbClr val="FFDE5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A Community Conversation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56CACB-AA70-E8EC-7446-01036B7EB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451F234A-7D42-4C87-293D-7C7C92DAD1F8}"/>
              </a:ext>
            </a:extLst>
          </p:cNvPr>
          <p:cNvGrpSpPr/>
          <p:nvPr/>
        </p:nvGrpSpPr>
        <p:grpSpPr>
          <a:xfrm>
            <a:off x="1028700" y="3185665"/>
            <a:ext cx="16230600" cy="6072635"/>
            <a:chOff x="0" y="0"/>
            <a:chExt cx="4274726" cy="159937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19F09500-E4E4-0410-6887-B7B9C6205CDC}"/>
                </a:ext>
              </a:extLst>
            </p:cNvPr>
            <p:cNvSpPr/>
            <p:nvPr/>
          </p:nvSpPr>
          <p:spPr>
            <a:xfrm>
              <a:off x="0" y="0"/>
              <a:ext cx="4274726" cy="1599377"/>
            </a:xfrm>
            <a:custGeom>
              <a:avLst/>
              <a:gdLst/>
              <a:ahLst/>
              <a:cxnLst/>
              <a:rect l="l" t="t" r="r" b="b"/>
              <a:pathLst>
                <a:path w="4274726" h="1599377">
                  <a:moveTo>
                    <a:pt x="0" y="0"/>
                  </a:moveTo>
                  <a:lnTo>
                    <a:pt x="4274726" y="0"/>
                  </a:lnTo>
                  <a:lnTo>
                    <a:pt x="4274726" y="1599377"/>
                  </a:lnTo>
                  <a:lnTo>
                    <a:pt x="0" y="1599377"/>
                  </a:lnTo>
                  <a:close/>
                </a:path>
              </a:pathLst>
            </a:custGeom>
            <a:solidFill>
              <a:srgbClr val="0D2440">
                <a:alpha val="6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A9C16CD5-3144-5641-473A-040152476DD2}"/>
                </a:ext>
              </a:extLst>
            </p:cNvPr>
            <p:cNvSpPr txBox="1"/>
            <p:nvPr/>
          </p:nvSpPr>
          <p:spPr>
            <a:xfrm>
              <a:off x="0" y="-38100"/>
              <a:ext cx="4274726" cy="16374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F4F6F464-7EC8-87F3-8E91-5DE468E6C5CC}"/>
              </a:ext>
            </a:extLst>
          </p:cNvPr>
          <p:cNvSpPr/>
          <p:nvPr/>
        </p:nvSpPr>
        <p:spPr>
          <a:xfrm>
            <a:off x="-64168" y="-849797"/>
            <a:ext cx="18288000" cy="12192000"/>
          </a:xfrm>
          <a:custGeom>
            <a:avLst/>
            <a:gdLst/>
            <a:ahLst/>
            <a:cxnLst/>
            <a:rect l="l" t="t" r="r" b="b"/>
            <a:pathLst>
              <a:path w="18288000" h="12192000">
                <a:moveTo>
                  <a:pt x="0" y="0"/>
                </a:moveTo>
                <a:lnTo>
                  <a:pt x="18288000" y="0"/>
                </a:lnTo>
                <a:lnTo>
                  <a:pt x="18288000" y="12192000"/>
                </a:lnTo>
                <a:lnTo>
                  <a:pt x="0" y="12192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321F090-8F6D-96F6-2143-9FD96A54E2F2}"/>
              </a:ext>
            </a:extLst>
          </p:cNvPr>
          <p:cNvSpPr txBox="1"/>
          <p:nvPr/>
        </p:nvSpPr>
        <p:spPr>
          <a:xfrm>
            <a:off x="-369208" y="1863931"/>
            <a:ext cx="18288000" cy="1035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What is a Short- Term Rental?</a:t>
            </a:r>
          </a:p>
        </p:txBody>
      </p:sp>
      <p:grpSp>
        <p:nvGrpSpPr>
          <p:cNvPr id="9" name="Group 3">
            <a:extLst>
              <a:ext uri="{FF2B5EF4-FFF2-40B4-BE49-F238E27FC236}">
                <a16:creationId xmlns:a16="http://schemas.microsoft.com/office/drawing/2014/main" id="{A50F49B1-ACB4-F83A-C598-1249117C65DF}"/>
              </a:ext>
            </a:extLst>
          </p:cNvPr>
          <p:cNvGrpSpPr/>
          <p:nvPr/>
        </p:nvGrpSpPr>
        <p:grpSpPr>
          <a:xfrm>
            <a:off x="-158808" y="2808549"/>
            <a:ext cx="18727580" cy="8551538"/>
            <a:chOff x="0" y="0"/>
            <a:chExt cx="4932367" cy="915025"/>
          </a:xfrm>
        </p:grpSpPr>
        <p:sp>
          <p:nvSpPr>
            <p:cNvPr id="10" name="Freeform 4">
              <a:extLst>
                <a:ext uri="{FF2B5EF4-FFF2-40B4-BE49-F238E27FC236}">
                  <a16:creationId xmlns:a16="http://schemas.microsoft.com/office/drawing/2014/main" id="{96AA7F2B-0E81-D2B1-B8DB-4D19FED1D638}"/>
                </a:ext>
              </a:extLst>
            </p:cNvPr>
            <p:cNvSpPr/>
            <p:nvPr/>
          </p:nvSpPr>
          <p:spPr>
            <a:xfrm>
              <a:off x="0" y="0"/>
              <a:ext cx="4932367" cy="915025"/>
            </a:xfrm>
            <a:custGeom>
              <a:avLst/>
              <a:gdLst/>
              <a:ahLst/>
              <a:cxnLst/>
              <a:rect l="l" t="t" r="r" b="b"/>
              <a:pathLst>
                <a:path w="4932367" h="915025">
                  <a:moveTo>
                    <a:pt x="0" y="0"/>
                  </a:moveTo>
                  <a:lnTo>
                    <a:pt x="4932367" y="0"/>
                  </a:lnTo>
                  <a:lnTo>
                    <a:pt x="4932367" y="915025"/>
                  </a:lnTo>
                  <a:lnTo>
                    <a:pt x="0" y="915025"/>
                  </a:lnTo>
                  <a:close/>
                </a:path>
              </a:pathLst>
            </a:custGeom>
            <a:gradFill rotWithShape="1">
              <a:gsLst>
                <a:gs pos="0">
                  <a:srgbClr val="0D2440">
                    <a:alpha val="0"/>
                  </a:srgbClr>
                </a:gs>
                <a:gs pos="100000">
                  <a:srgbClr val="102642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5">
              <a:extLst>
                <a:ext uri="{FF2B5EF4-FFF2-40B4-BE49-F238E27FC236}">
                  <a16:creationId xmlns:a16="http://schemas.microsoft.com/office/drawing/2014/main" id="{A188952F-665B-0348-3CCA-DE6624FF8F0C}"/>
                </a:ext>
              </a:extLst>
            </p:cNvPr>
            <p:cNvSpPr txBox="1"/>
            <p:nvPr/>
          </p:nvSpPr>
          <p:spPr>
            <a:xfrm>
              <a:off x="0" y="-38100"/>
              <a:ext cx="4932367" cy="953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7" name="TextBox 7">
            <a:extLst>
              <a:ext uri="{FF2B5EF4-FFF2-40B4-BE49-F238E27FC236}">
                <a16:creationId xmlns:a16="http://schemas.microsoft.com/office/drawing/2014/main" id="{AD73FD10-90B7-7024-976B-ABEF24DBCB90}"/>
              </a:ext>
            </a:extLst>
          </p:cNvPr>
          <p:cNvSpPr txBox="1"/>
          <p:nvPr/>
        </p:nvSpPr>
        <p:spPr>
          <a:xfrm>
            <a:off x="2414510" y="3128515"/>
            <a:ext cx="15284645" cy="22283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3" lvl="1" indent="-367026" algn="l">
              <a:lnSpc>
                <a:spcPts val="4759"/>
              </a:lnSpc>
              <a:buFont typeface="Arial"/>
              <a:buChar char="•"/>
            </a:pPr>
            <a:r>
              <a:rPr lang="en-US" sz="3399" b="1" dirty="0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Rentals of residential dwellings for fewer than 30 days</a:t>
            </a:r>
          </a:p>
          <a:p>
            <a:pPr marL="734053" lvl="1" indent="-367026" algn="l">
              <a:lnSpc>
                <a:spcPts val="4759"/>
              </a:lnSpc>
              <a:buFont typeface="Arial"/>
              <a:buChar char="•"/>
            </a:pPr>
            <a:r>
              <a:rPr lang="en-US" sz="3399" b="1" dirty="0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Often listed on platforms like Airbnb, VRBO</a:t>
            </a:r>
          </a:p>
          <a:p>
            <a:pPr marL="734053" lvl="1" indent="-367026" algn="l">
              <a:lnSpc>
                <a:spcPts val="4759"/>
              </a:lnSpc>
              <a:buFont typeface="Arial"/>
              <a:buChar char="•"/>
            </a:pPr>
            <a:r>
              <a:rPr lang="en-US" sz="3399" b="1" dirty="0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Can include: cabins, houses, basement suites, ADUs, rooms</a:t>
            </a:r>
          </a:p>
          <a:p>
            <a:pPr algn="l">
              <a:lnSpc>
                <a:spcPts val="2800"/>
              </a:lnSpc>
            </a:pPr>
            <a:endParaRPr lang="en-US" sz="3399" b="1" dirty="0">
              <a:solidFill>
                <a:srgbClr val="FFFFFF"/>
              </a:solidFill>
              <a:latin typeface="Century Gothic Paneuropean Bold"/>
              <a:ea typeface="Century Gothic Paneuropean Bold"/>
              <a:cs typeface="Century Gothic Paneuropean Bold"/>
              <a:sym typeface="Century Gothic Paneuropean Bold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AC25BB58-1071-59B6-3674-562C5B8AB25B}"/>
              </a:ext>
            </a:extLst>
          </p:cNvPr>
          <p:cNvSpPr txBox="1"/>
          <p:nvPr/>
        </p:nvSpPr>
        <p:spPr>
          <a:xfrm>
            <a:off x="1454922" y="6640027"/>
            <a:ext cx="15500120" cy="270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9"/>
              </a:lnSpc>
            </a:pPr>
            <a:r>
              <a:rPr lang="en-US" sz="4499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Not: Hotels, motels, long-term rentals, boarding houses</a:t>
            </a:r>
          </a:p>
          <a:p>
            <a:pPr algn="l">
              <a:lnSpc>
                <a:spcPts val="6299"/>
              </a:lnSpc>
            </a:pPr>
            <a:endParaRPr lang="en-US" sz="4499" b="1">
              <a:solidFill>
                <a:srgbClr val="FFFFFF"/>
              </a:solidFill>
              <a:latin typeface="Century Gothic Paneuropean Bold"/>
              <a:ea typeface="Century Gothic Paneuropean Bold"/>
              <a:cs typeface="Century Gothic Paneuropean Bold"/>
              <a:sym typeface="Century Gothic Paneuropean Bold"/>
            </a:endParaRPr>
          </a:p>
          <a:p>
            <a:pPr algn="l">
              <a:lnSpc>
                <a:spcPts val="6299"/>
              </a:lnSpc>
            </a:pPr>
            <a:r>
              <a:rPr lang="en-US" sz="4499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Clarify: STR ≠ event venue; STR ≠ year-round lease</a:t>
            </a:r>
          </a:p>
          <a:p>
            <a:pPr algn="l">
              <a:lnSpc>
                <a:spcPts val="2800"/>
              </a:lnSpc>
            </a:pPr>
            <a:endParaRPr lang="en-US" sz="4499" b="1">
              <a:solidFill>
                <a:srgbClr val="FFFFFF"/>
              </a:solidFill>
              <a:latin typeface="Century Gothic Paneuropean Bold"/>
              <a:ea typeface="Century Gothic Paneuropean Bold"/>
              <a:cs typeface="Century Gothic Paneuropean Bold"/>
              <a:sym typeface="Century Gothic Paneuropean Bold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93E2B85-FE4B-9107-68B2-E185239CB6EF}"/>
              </a:ext>
            </a:extLst>
          </p:cNvPr>
          <p:cNvSpPr txBox="1"/>
          <p:nvPr/>
        </p:nvSpPr>
        <p:spPr>
          <a:xfrm>
            <a:off x="4146615" y="9207541"/>
            <a:ext cx="9472862" cy="383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15000"/>
              </a:lnSpc>
              <a:spcAft>
                <a:spcPts val="1000"/>
              </a:spcAft>
              <a:buFont typeface="Symbol" pitchFamily="2" charset="2"/>
              <a:buChar char=""/>
              <a:tabLst>
                <a:tab pos="228600" algn="l"/>
              </a:tabLst>
            </a:pPr>
            <a:r>
              <a:rPr lang="en-US" sz="1800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Sources: Community estimates, </a:t>
            </a:r>
            <a:r>
              <a:rPr lang="en-US" sz="1800" dirty="0" err="1">
                <a:solidFill>
                  <a:schemeClr val="bg1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AirDNA</a:t>
            </a:r>
            <a:r>
              <a:rPr lang="en-US" sz="1800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, STR analytics, 2024.</a:t>
            </a:r>
          </a:p>
        </p:txBody>
      </p:sp>
    </p:spTree>
    <p:extLst>
      <p:ext uri="{BB962C8B-B14F-4D97-AF65-F5344CB8AC3E}">
        <p14:creationId xmlns:p14="http://schemas.microsoft.com/office/powerpoint/2010/main" val="3402600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73398" y="-139923"/>
            <a:ext cx="18661398" cy="13996048"/>
          </a:xfrm>
          <a:custGeom>
            <a:avLst/>
            <a:gdLst/>
            <a:ahLst/>
            <a:cxnLst/>
            <a:rect l="l" t="t" r="r" b="b"/>
            <a:pathLst>
              <a:path w="18661398" h="13996048">
                <a:moveTo>
                  <a:pt x="0" y="0"/>
                </a:moveTo>
                <a:lnTo>
                  <a:pt x="18661398" y="0"/>
                </a:lnTo>
                <a:lnTo>
                  <a:pt x="18661398" y="13996048"/>
                </a:lnTo>
                <a:lnTo>
                  <a:pt x="0" y="139960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028700" y="761004"/>
            <a:ext cx="9157713" cy="952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00"/>
              </a:lnSpc>
            </a:pPr>
            <a:r>
              <a:rPr lang="en-US" sz="6000">
                <a:solidFill>
                  <a:srgbClr val="95D2D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What STRs Are Not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53208" y="2666519"/>
            <a:ext cx="6398921" cy="1549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FDE59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</a:t>
            </a:r>
          </a:p>
          <a:p>
            <a:pPr algn="ctr">
              <a:lnSpc>
                <a:spcPts val="2800"/>
              </a:lnSpc>
            </a:pPr>
            <a:endParaRPr lang="en-US" sz="2000">
              <a:solidFill>
                <a:srgbClr val="FFDE59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  <a:p>
            <a:pPr algn="ctr">
              <a:lnSpc>
                <a:spcPts val="3499"/>
              </a:lnSpc>
            </a:pPr>
            <a:r>
              <a:rPr lang="en-US" sz="2499" b="1">
                <a:solidFill>
                  <a:srgbClr val="FFDE5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(no current licensing/inspection)</a:t>
            </a:r>
          </a:p>
          <a:p>
            <a:pPr algn="ctr">
              <a:lnSpc>
                <a:spcPts val="3499"/>
              </a:lnSpc>
            </a:pPr>
            <a:endParaRPr lang="en-US" sz="2499" b="1">
              <a:solidFill>
                <a:srgbClr val="FFDE59"/>
              </a:solidFill>
              <a:latin typeface="Century Gothic Paneuropean Bold"/>
              <a:ea typeface="Century Gothic Paneuropean Bold"/>
              <a:cs typeface="Century Gothic Paneuropean Bold"/>
              <a:sym typeface="Century Gothic Paneuropean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558213" y="3993151"/>
            <a:ext cx="5171574" cy="1111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82"/>
              </a:lnSpc>
            </a:pPr>
            <a:endParaRPr/>
          </a:p>
          <a:p>
            <a:pPr algn="ctr">
              <a:lnSpc>
                <a:spcPts val="3227"/>
              </a:lnSpc>
            </a:pPr>
            <a:r>
              <a:rPr lang="en-US" sz="2305" b="1">
                <a:solidFill>
                  <a:srgbClr val="FFDE5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(those are regulated differently)</a:t>
            </a:r>
          </a:p>
          <a:p>
            <a:pPr algn="ctr">
              <a:lnSpc>
                <a:spcPts val="3227"/>
              </a:lnSpc>
            </a:pPr>
            <a:endParaRPr lang="en-US" sz="2305" b="1">
              <a:solidFill>
                <a:srgbClr val="FFDE59"/>
              </a:solidFill>
              <a:latin typeface="Century Gothic Paneuropean Bold"/>
              <a:ea typeface="Century Gothic Paneuropean Bold"/>
              <a:cs typeface="Century Gothic Paneuropean Bold"/>
              <a:sym typeface="Century Gothic Paneuropean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2211896" y="2560278"/>
            <a:ext cx="4765146" cy="1385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9"/>
              </a:lnSpc>
            </a:pPr>
            <a:endParaRPr dirty="0"/>
          </a:p>
          <a:p>
            <a:pPr algn="ctr">
              <a:lnSpc>
                <a:spcPts val="2986"/>
              </a:lnSpc>
            </a:pPr>
            <a:r>
              <a:rPr lang="en-US" sz="2133" b="1" dirty="0">
                <a:solidFill>
                  <a:srgbClr val="FFDE5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impact neighbors, infrastructure, environment</a:t>
            </a:r>
          </a:p>
          <a:p>
            <a:pPr algn="ctr">
              <a:lnSpc>
                <a:spcPts val="2986"/>
              </a:lnSpc>
            </a:pPr>
            <a:endParaRPr lang="en-US" sz="2133" b="1" dirty="0">
              <a:solidFill>
                <a:srgbClr val="FFDE59"/>
              </a:solidFill>
              <a:latin typeface="Century Gothic Paneuropean Bold"/>
              <a:ea typeface="Century Gothic Paneuropean Bold"/>
              <a:cs typeface="Century Gothic Paneuropean Bold"/>
              <a:sym typeface="Century Gothic Paneuropean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807930" y="1764269"/>
            <a:ext cx="3702533" cy="3650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79"/>
              </a:lnSpc>
            </a:pPr>
            <a:r>
              <a:rPr lang="en-US" sz="4199" b="1" dirty="0">
                <a:solidFill>
                  <a:srgbClr val="FFDE5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Not regulated businesses</a:t>
            </a:r>
          </a:p>
          <a:p>
            <a:pPr algn="ctr">
              <a:lnSpc>
                <a:spcPts val="5879"/>
              </a:lnSpc>
            </a:pPr>
            <a:r>
              <a:rPr lang="en-US" sz="4199" b="1" dirty="0">
                <a:solidFill>
                  <a:srgbClr val="FFDE5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 </a:t>
            </a:r>
          </a:p>
          <a:p>
            <a:pPr algn="ctr">
              <a:lnSpc>
                <a:spcPts val="5879"/>
              </a:lnSpc>
            </a:pPr>
            <a:endParaRPr lang="en-US" sz="4199" b="1" dirty="0">
              <a:solidFill>
                <a:srgbClr val="FFDE59"/>
              </a:solidFill>
              <a:latin typeface="Century Gothic Paneuropean Bold"/>
              <a:ea typeface="Century Gothic Paneuropean Bold"/>
              <a:cs typeface="Century Gothic Paneuropean Bold"/>
              <a:sym typeface="Century Gothic Paneuropean Bold"/>
            </a:endParaRPr>
          </a:p>
          <a:p>
            <a:pPr algn="ctr">
              <a:lnSpc>
                <a:spcPts val="2800"/>
              </a:lnSpc>
            </a:pPr>
            <a:endParaRPr lang="en-US" sz="4199" b="1" dirty="0">
              <a:solidFill>
                <a:srgbClr val="FFDE59"/>
              </a:solidFill>
              <a:latin typeface="Century Gothic Paneuropean Bold"/>
              <a:ea typeface="Century Gothic Paneuropean Bold"/>
              <a:cs typeface="Century Gothic Paneuropean Bold"/>
              <a:sym typeface="Century Gothic Paneuropean Bold"/>
            </a:endParaRPr>
          </a:p>
          <a:p>
            <a:pPr algn="ctr">
              <a:lnSpc>
                <a:spcPts val="2800"/>
              </a:lnSpc>
            </a:pPr>
            <a:endParaRPr lang="en-US" sz="4199" b="1" dirty="0">
              <a:solidFill>
                <a:srgbClr val="FFDE59"/>
              </a:solidFill>
              <a:latin typeface="Century Gothic Paneuropean Bold"/>
              <a:ea typeface="Century Gothic Paneuropean Bold"/>
              <a:cs typeface="Century Gothic Paneuropean Bold"/>
              <a:sym typeface="Century Gothic Paneuropean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235189" y="1859850"/>
            <a:ext cx="3665750" cy="2910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79"/>
              </a:lnSpc>
            </a:pPr>
            <a:r>
              <a:rPr lang="en-US" sz="4199" b="1">
                <a:solidFill>
                  <a:srgbClr val="FFDE5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Not owner</a:t>
            </a:r>
          </a:p>
          <a:p>
            <a:pPr algn="ctr">
              <a:lnSpc>
                <a:spcPts val="5879"/>
              </a:lnSpc>
            </a:pPr>
            <a:r>
              <a:rPr lang="en-US" sz="4199" b="1">
                <a:solidFill>
                  <a:srgbClr val="FFDE5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occupied B&amp;Bs </a:t>
            </a:r>
          </a:p>
          <a:p>
            <a:pPr algn="ctr">
              <a:lnSpc>
                <a:spcPts val="2800"/>
              </a:lnSpc>
            </a:pPr>
            <a:endParaRPr lang="en-US" sz="4199" b="1">
              <a:solidFill>
                <a:srgbClr val="FFDE59"/>
              </a:solidFill>
              <a:latin typeface="Century Gothic Paneuropean Bold"/>
              <a:ea typeface="Century Gothic Paneuropean Bold"/>
              <a:cs typeface="Century Gothic Paneuropean Bold"/>
              <a:sym typeface="Century Gothic Paneuropean Bold"/>
            </a:endParaRPr>
          </a:p>
          <a:p>
            <a:pPr algn="ctr">
              <a:lnSpc>
                <a:spcPts val="2800"/>
              </a:lnSpc>
            </a:pPr>
            <a:endParaRPr lang="en-US" sz="4199" b="1">
              <a:solidFill>
                <a:srgbClr val="FFDE59"/>
              </a:solidFill>
              <a:latin typeface="Century Gothic Paneuropean Bold"/>
              <a:ea typeface="Century Gothic Paneuropean Bold"/>
              <a:cs typeface="Century Gothic Paneuropean Bold"/>
              <a:sym typeface="Century Gothic Paneuropean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2940353" y="1676873"/>
            <a:ext cx="3268127" cy="17788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 dirty="0">
                <a:solidFill>
                  <a:srgbClr val="FFDE59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Not invisible</a:t>
            </a:r>
          </a:p>
          <a:p>
            <a:pPr algn="ctr">
              <a:lnSpc>
                <a:spcPts val="2838"/>
              </a:lnSpc>
            </a:pPr>
            <a:endParaRPr lang="en-US" sz="4200" b="1" dirty="0">
              <a:solidFill>
                <a:srgbClr val="FFDE59"/>
              </a:solidFill>
              <a:latin typeface="Century Gothic Paneuropean Bold"/>
              <a:ea typeface="Century Gothic Paneuropean Bold"/>
              <a:cs typeface="Century Gothic Paneuropean Bold"/>
              <a:sym typeface="Century Gothic Paneuropean Bold"/>
            </a:endParaRPr>
          </a:p>
          <a:p>
            <a:pPr algn="ctr">
              <a:lnSpc>
                <a:spcPts val="2838"/>
              </a:lnSpc>
            </a:pPr>
            <a:endParaRPr lang="en-US" sz="4200" b="1" dirty="0">
              <a:solidFill>
                <a:srgbClr val="FFDE59"/>
              </a:solidFill>
              <a:latin typeface="Century Gothic Paneuropean Bold"/>
              <a:ea typeface="Century Gothic Paneuropean Bold"/>
              <a:cs typeface="Century Gothic Paneuropean Bold"/>
              <a:sym typeface="Century Gothic Paneuropean Bold"/>
            </a:endParaRPr>
          </a:p>
          <a:p>
            <a:pPr algn="ctr">
              <a:lnSpc>
                <a:spcPts val="2838"/>
              </a:lnSpc>
            </a:pPr>
            <a:endParaRPr lang="en-US" sz="4200" b="1" dirty="0">
              <a:solidFill>
                <a:srgbClr val="FFDE59"/>
              </a:solidFill>
              <a:latin typeface="Century Gothic Paneuropean Bold"/>
              <a:ea typeface="Century Gothic Paneuropean Bold"/>
              <a:cs typeface="Century Gothic Paneuropean Bold"/>
              <a:sym typeface="Century Gothic Paneuropean 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24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2552700"/>
            <a:ext cx="6806922" cy="6401805"/>
          </a:xfrm>
          <a:custGeom>
            <a:avLst/>
            <a:gdLst/>
            <a:ahLst/>
            <a:cxnLst/>
            <a:rect l="l" t="t" r="r" b="b"/>
            <a:pathLst>
              <a:path w="6806922" h="6401805">
                <a:moveTo>
                  <a:pt x="0" y="0"/>
                </a:moveTo>
                <a:lnTo>
                  <a:pt x="6806922" y="0"/>
                </a:lnTo>
                <a:lnTo>
                  <a:pt x="6806922" y="6401805"/>
                </a:lnTo>
                <a:lnTo>
                  <a:pt x="0" y="64018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2539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-127563" y="824707"/>
            <a:ext cx="17386863" cy="1035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8400"/>
              </a:lnSpc>
            </a:pPr>
            <a:r>
              <a:rPr lang="en-US" sz="6000">
                <a:solidFill>
                  <a:srgbClr val="95D2D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Current STR Conditions in Teller County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10B6CA-D0BB-97E9-8ED4-2F94C83D94AF}"/>
              </a:ext>
            </a:extLst>
          </p:cNvPr>
          <p:cNvSpPr txBox="1"/>
          <p:nvPr/>
        </p:nvSpPr>
        <p:spPr>
          <a:xfrm>
            <a:off x="304800" y="9270445"/>
            <a:ext cx="9208168" cy="383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15000"/>
              </a:lnSpc>
              <a:spcAft>
                <a:spcPts val="1000"/>
              </a:spcAft>
              <a:buFont typeface="Symbol" pitchFamily="2" charset="2"/>
              <a:buChar char=""/>
              <a:tabLst>
                <a:tab pos="228600" algn="l"/>
              </a:tabLst>
            </a:pPr>
            <a:r>
              <a:rPr lang="en-US" sz="1800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Sources: Teller County Planning Dept, public forums (2024).</a:t>
            </a:r>
          </a:p>
        </p:txBody>
      </p:sp>
      <p:graphicFrame>
        <p:nvGraphicFramePr>
          <p:cNvPr id="8" name="TextBox 4">
            <a:extLst>
              <a:ext uri="{FF2B5EF4-FFF2-40B4-BE49-F238E27FC236}">
                <a16:creationId xmlns:a16="http://schemas.microsoft.com/office/drawing/2014/main" id="{17481D89-0119-1821-5EC1-A206E2DA0D4A}"/>
              </a:ext>
            </a:extLst>
          </p:cNvPr>
          <p:cNvGraphicFramePr/>
          <p:nvPr/>
        </p:nvGraphicFramePr>
        <p:xfrm>
          <a:off x="6806922" y="2486025"/>
          <a:ext cx="10784783" cy="74635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244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75F861-75D7-E01F-9790-8F138812D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55AC6079-F716-2DAC-ED5C-59E825A71747}"/>
              </a:ext>
            </a:extLst>
          </p:cNvPr>
          <p:cNvSpPr txBox="1"/>
          <p:nvPr/>
        </p:nvSpPr>
        <p:spPr>
          <a:xfrm>
            <a:off x="-381000" y="843776"/>
            <a:ext cx="17386863" cy="1035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8400"/>
              </a:lnSpc>
            </a:pPr>
            <a:r>
              <a:rPr lang="en-US" sz="6000" dirty="0">
                <a:solidFill>
                  <a:srgbClr val="95D2D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Currently: STR Are Illegal in Teller County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55858931-3601-2CCA-25D4-05FCEEF2DB17}"/>
              </a:ext>
            </a:extLst>
          </p:cNvPr>
          <p:cNvSpPr txBox="1"/>
          <p:nvPr/>
        </p:nvSpPr>
        <p:spPr>
          <a:xfrm>
            <a:off x="635263" y="1908058"/>
            <a:ext cx="11625083" cy="7986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1. </a:t>
            </a:r>
            <a:r>
              <a:rPr lang="en-US" sz="3200" b="1" dirty="0">
                <a:solidFill>
                  <a:schemeClr val="bg1"/>
                </a:solidFill>
              </a:rPr>
              <a:t>No Licensing or Permitting Pathway</a:t>
            </a:r>
          </a:p>
          <a:p>
            <a:r>
              <a:rPr lang="en-US" sz="2800" dirty="0">
                <a:solidFill>
                  <a:schemeClr val="bg1"/>
                </a:solidFill>
              </a:rPr>
              <a:t>Teller County has </a:t>
            </a:r>
            <a:r>
              <a:rPr lang="en-US" sz="2800" b="1" dirty="0">
                <a:solidFill>
                  <a:schemeClr val="bg1"/>
                </a:solidFill>
              </a:rPr>
              <a:t>never established any licensing, permitting, or registration system</a:t>
            </a:r>
            <a:r>
              <a:rPr lang="en-US" sz="2800" dirty="0">
                <a:solidFill>
                  <a:schemeClr val="bg1"/>
                </a:solidFill>
              </a:rPr>
              <a:t> for STRs. Its land‑use codes make no allowance for STRs as a use category in residential zones—so there's </a:t>
            </a:r>
            <a:r>
              <a:rPr lang="en-US" sz="2800" i="1" dirty="0">
                <a:solidFill>
                  <a:schemeClr val="bg1"/>
                </a:solidFill>
              </a:rPr>
              <a:t>no legal pathway</a:t>
            </a:r>
            <a:r>
              <a:rPr lang="en-US" sz="2800" dirty="0">
                <a:solidFill>
                  <a:schemeClr val="bg1"/>
                </a:solidFill>
              </a:rPr>
              <a:t> to operate one 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3200" b="1" dirty="0">
                <a:solidFill>
                  <a:schemeClr val="bg1"/>
                </a:solidFill>
              </a:rPr>
              <a:t>2. Zoning Code Framework</a:t>
            </a:r>
          </a:p>
          <a:p>
            <a:r>
              <a:rPr lang="en-US" sz="2800" dirty="0">
                <a:solidFill>
                  <a:schemeClr val="bg1"/>
                </a:solidFill>
              </a:rPr>
              <a:t>The County’s zoning code distinguishes between: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Allowed uses</a:t>
            </a:r>
            <a:r>
              <a:rPr lang="en-US" sz="2800" dirty="0">
                <a:solidFill>
                  <a:schemeClr val="bg1"/>
                </a:solidFill>
              </a:rPr>
              <a:t> (permitted or conditional)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Temporary uses</a:t>
            </a:r>
            <a:r>
              <a:rPr lang="en-US" sz="2800" dirty="0">
                <a:solidFill>
                  <a:schemeClr val="bg1"/>
                </a:solidFill>
              </a:rPr>
              <a:t> (up to 6 months) under a Special Review Permit</a:t>
            </a:r>
          </a:p>
          <a:p>
            <a:r>
              <a:rPr lang="en-US" sz="2800" dirty="0">
                <a:solidFill>
                  <a:schemeClr val="bg1"/>
                </a:solidFill>
              </a:rPr>
              <a:t>Any use that doesn't fit must be </a:t>
            </a:r>
            <a:r>
              <a:rPr lang="en-US" sz="2800" b="1" dirty="0">
                <a:solidFill>
                  <a:schemeClr val="bg1"/>
                </a:solidFill>
              </a:rPr>
              <a:t>denied</a:t>
            </a:r>
            <a:r>
              <a:rPr lang="en-US" sz="2800" dirty="0">
                <a:solidFill>
                  <a:schemeClr val="bg1"/>
                </a:solidFill>
              </a:rPr>
              <a:t> unless explicitly approved through a review process </a:t>
            </a:r>
            <a:r>
              <a:rPr lang="en-US" sz="28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Teller County</a:t>
            </a:r>
            <a:r>
              <a:rPr lang="en-US" sz="2800" dirty="0">
                <a:solidFill>
                  <a:schemeClr val="bg1"/>
                </a:solidFill>
              </a:rPr>
              <a:t>.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chemeClr val="bg1"/>
                </a:solidFill>
              </a:rPr>
              <a:t>Because STRs aren’t defined as any recognized use—and there’s no temporary-use permit pathway—the Planning Director would have to rule them “</a:t>
            </a:r>
            <a:r>
              <a:rPr lang="en-US" sz="2800" b="1" dirty="0">
                <a:solidFill>
                  <a:schemeClr val="bg1"/>
                </a:solidFill>
              </a:rPr>
              <a:t>not allowed</a:t>
            </a:r>
            <a:r>
              <a:rPr lang="en-US" sz="2800" dirty="0">
                <a:solidFill>
                  <a:schemeClr val="bg1"/>
                </a:solidFill>
              </a:rPr>
              <a:t>” in residential zones. That interpretation aligns with state law, which says a zoning use must be clearly permitted or conditionally allowed to be legal. Anything else is prohibited </a:t>
            </a:r>
          </a:p>
          <a:p>
            <a:pPr algn="l">
              <a:lnSpc>
                <a:spcPts val="4479"/>
              </a:lnSpc>
            </a:pPr>
            <a:endParaRPr lang="en-US" sz="3199" dirty="0">
              <a:solidFill>
                <a:srgbClr val="FFDE59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6B6EFE-86A7-079F-6C26-46A56A600455}"/>
              </a:ext>
            </a:extLst>
          </p:cNvPr>
          <p:cNvSpPr txBox="1"/>
          <p:nvPr/>
        </p:nvSpPr>
        <p:spPr>
          <a:xfrm>
            <a:off x="1828800" y="9387991"/>
            <a:ext cx="9208168" cy="383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15000"/>
              </a:lnSpc>
              <a:spcAft>
                <a:spcPts val="1000"/>
              </a:spcAft>
              <a:buFont typeface="Symbol" pitchFamily="2" charset="2"/>
              <a:buChar char=""/>
              <a:tabLst>
                <a:tab pos="228600" algn="l"/>
              </a:tabLst>
            </a:pPr>
            <a:r>
              <a:rPr lang="en-US" sz="1800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Sources: Teller County Planning Dept,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3E3C94-3ED2-8439-2C7E-E5FF6552B629}"/>
              </a:ext>
            </a:extLst>
          </p:cNvPr>
          <p:cNvSpPr txBox="1"/>
          <p:nvPr/>
        </p:nvSpPr>
        <p:spPr>
          <a:xfrm>
            <a:off x="457200" y="130593"/>
            <a:ext cx="1367589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Why We’re Here Today</a:t>
            </a:r>
          </a:p>
        </p:txBody>
      </p:sp>
      <p:pic>
        <p:nvPicPr>
          <p:cNvPr id="8" name="Picture 7" descr="A couch with a view of mountains and trees&#10;&#10;AI-generated content may be incorrect.">
            <a:extLst>
              <a:ext uri="{FF2B5EF4-FFF2-40B4-BE49-F238E27FC236}">
                <a16:creationId xmlns:a16="http://schemas.microsoft.com/office/drawing/2014/main" id="{93FE3F83-4FBB-A9F5-E294-65C96A830F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0346" y="1964655"/>
            <a:ext cx="5567502" cy="742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3161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2136</TotalTime>
  <Words>1886</Words>
  <Application>Microsoft Macintosh PowerPoint</Application>
  <PresentationFormat>Custom</PresentationFormat>
  <Paragraphs>198</Paragraphs>
  <Slides>15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6" baseType="lpstr">
      <vt:lpstr>Century Gothic Paneuropean Bold</vt:lpstr>
      <vt:lpstr>Aptos</vt:lpstr>
      <vt:lpstr>Symbol</vt:lpstr>
      <vt:lpstr>Arial</vt:lpstr>
      <vt:lpstr>Cambria</vt:lpstr>
      <vt:lpstr>Century Gothic Paneuropean</vt:lpstr>
      <vt:lpstr>Century Gothic</vt:lpstr>
      <vt:lpstr>League Spartan</vt:lpstr>
      <vt:lpstr>Calibri</vt:lpstr>
      <vt:lpstr>Century Gothic Paneuropean Italics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Benefits of STRs / local ownership- brings money to community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- Short-Term Rental Policy</dc:title>
  <dc:description>Presentation - Short-Term Rental Policy</dc:description>
  <cp:lastModifiedBy>Scott Johnson</cp:lastModifiedBy>
  <cp:revision>15</cp:revision>
  <dcterms:created xsi:type="dcterms:W3CDTF">2006-08-16T00:00:00Z</dcterms:created>
  <dcterms:modified xsi:type="dcterms:W3CDTF">2025-07-16T01:00:48Z</dcterms:modified>
  <dc:identifier>DAGslt8y77k</dc:identifier>
</cp:coreProperties>
</file>